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59" r:id="rId7"/>
    <p:sldId id="260" r:id="rId8"/>
    <p:sldId id="269" r:id="rId9"/>
    <p:sldId id="261" r:id="rId10"/>
    <p:sldId id="271" r:id="rId11"/>
    <p:sldId id="262" r:id="rId12"/>
    <p:sldId id="270" r:id="rId13"/>
    <p:sldId id="263" r:id="rId14"/>
    <p:sldId id="272" r:id="rId15"/>
    <p:sldId id="264" r:id="rId16"/>
    <p:sldId id="273" r:id="rId17"/>
    <p:sldId id="265" r:id="rId18"/>
    <p:sldId id="266"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305614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337436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405837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6BF84-A52C-47DB-8734-61F5A9A6AE1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21254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6BF84-A52C-47DB-8734-61F5A9A6AE1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235424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6BF84-A52C-47DB-8734-61F5A9A6AE1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191707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6BF84-A52C-47DB-8734-61F5A9A6AE1F}"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264201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6BF84-A52C-47DB-8734-61F5A9A6AE1F}"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184544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6BF84-A52C-47DB-8734-61F5A9A6AE1F}"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55100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6BF84-A52C-47DB-8734-61F5A9A6AE1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111783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6BF84-A52C-47DB-8734-61F5A9A6AE1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4F825-BD54-419B-9A15-15F3EEEB91E4}" type="slidenum">
              <a:rPr lang="en-US" smtClean="0"/>
              <a:pPr/>
              <a:t>‹#›</a:t>
            </a:fld>
            <a:endParaRPr lang="en-US"/>
          </a:p>
        </p:txBody>
      </p:sp>
    </p:spTree>
    <p:extLst>
      <p:ext uri="{BB962C8B-B14F-4D97-AF65-F5344CB8AC3E}">
        <p14:creationId xmlns:p14="http://schemas.microsoft.com/office/powerpoint/2010/main" val="32713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BF84-A52C-47DB-8734-61F5A9A6AE1F}"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4F825-BD54-419B-9A15-15F3EEEB91E4}" type="slidenum">
              <a:rPr lang="en-US" smtClean="0"/>
              <a:pPr/>
              <a:t>‹#›</a:t>
            </a:fld>
            <a:endParaRPr lang="en-US"/>
          </a:p>
        </p:txBody>
      </p:sp>
    </p:spTree>
    <p:extLst>
      <p:ext uri="{BB962C8B-B14F-4D97-AF65-F5344CB8AC3E}">
        <p14:creationId xmlns:p14="http://schemas.microsoft.com/office/powerpoint/2010/main" val="3826584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reationwiki.org/File:Human_respiratory_system_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www.sciencephoto.com/image/75166/large/C0010723-Methane,_molecular_model-SPL.jp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hyperlink" Target="http://www.asecaction.org/v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highered.mcgraw-hill.com/sites/0072495855/student_view0/chapter2/animation__how_the_sodium_potassium_pump_work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highered.mcgraw-hill.com/sites/0072495855/student_view0/chapter2/animation__how_facilitated_diffusion_work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mitosis_and_cytokinesi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highered.mcgraw-hill.com/olcweb/cgi/pluginpop.cgi?it=swf::535::535::/sites/dl/free/0072437316/120074/bio19.swf::Stages%20of%20Meiosi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Biology Keystone Exam Review Packet</a:t>
            </a:r>
            <a:endParaRPr lang="en-US" b="1" dirty="0"/>
          </a:p>
        </p:txBody>
      </p:sp>
      <p:sp>
        <p:nvSpPr>
          <p:cNvPr id="3" name="Subtitle 2"/>
          <p:cNvSpPr>
            <a:spLocks noGrp="1"/>
          </p:cNvSpPr>
          <p:nvPr>
            <p:ph type="subTitle" idx="1"/>
          </p:nvPr>
        </p:nvSpPr>
        <p:spPr/>
        <p:txBody>
          <a:bodyPr/>
          <a:lstStyle/>
          <a:p>
            <a:r>
              <a:rPr lang="en-US" b="1" dirty="0" smtClean="0"/>
              <a:t>2012 - 2013</a:t>
            </a:r>
            <a:endParaRPr lang="en-US" b="1" dirty="0"/>
          </a:p>
        </p:txBody>
      </p:sp>
    </p:spTree>
    <p:extLst>
      <p:ext uri="{BB962C8B-B14F-4D97-AF65-F5344CB8AC3E}">
        <p14:creationId xmlns:p14="http://schemas.microsoft.com/office/powerpoint/2010/main" val="332084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smtClean="0"/>
              <a:t>All cells contain: </a:t>
            </a:r>
          </a:p>
          <a:p>
            <a:pPr lvl="1"/>
            <a:r>
              <a:rPr lang="en-US" dirty="0" smtClean="0"/>
              <a:t>genetic information in the form of DNA</a:t>
            </a:r>
          </a:p>
          <a:p>
            <a:pPr lvl="1"/>
            <a:r>
              <a:rPr lang="en-US" dirty="0" err="1" smtClean="0"/>
              <a:t>ribosomes</a:t>
            </a:r>
            <a:r>
              <a:rPr lang="en-US" dirty="0" smtClean="0"/>
              <a:t>(cell organelles) that translate nucleic acid (RNA) into protein</a:t>
            </a:r>
          </a:p>
          <a:p>
            <a:pPr lvl="1"/>
            <a:r>
              <a:rPr lang="en-US" dirty="0" smtClean="0"/>
              <a:t>a plasma membrane to create an internal environment and allows for the movement of materials from one side to another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5334000"/>
          </a:xfrm>
        </p:spPr>
        <p:txBody>
          <a:bodyPr>
            <a:normAutofit fontScale="92500" lnSpcReduction="20000"/>
          </a:bodyPr>
          <a:lstStyle/>
          <a:p>
            <a:pPr marL="514350" lvl="0" indent="-514350">
              <a:buAutoNum type="arabicPeriod" startAt="4"/>
            </a:pPr>
            <a:r>
              <a:rPr lang="en-US" b="1" dirty="0" smtClean="0"/>
              <a:t>Alveoli </a:t>
            </a:r>
            <a:r>
              <a:rPr lang="en-US" b="1" dirty="0"/>
              <a:t>are microscopic air sacs in the lungs of </a:t>
            </a:r>
            <a:r>
              <a:rPr lang="en-US" b="1" dirty="0" smtClean="0"/>
              <a:t>mammals</a:t>
            </a:r>
            <a:r>
              <a:rPr lang="en-US" b="1" dirty="0"/>
              <a:t>.  Which statement best describes how </a:t>
            </a:r>
            <a:r>
              <a:rPr lang="en-US" b="1" dirty="0" smtClean="0"/>
              <a:t>the </a:t>
            </a:r>
            <a:r>
              <a:rPr lang="en-US" b="1" dirty="0"/>
              <a:t>structure of the alveoli allows the lungs to </a:t>
            </a:r>
            <a:r>
              <a:rPr lang="en-US" b="1" dirty="0" smtClean="0"/>
              <a:t>function </a:t>
            </a:r>
            <a:r>
              <a:rPr lang="en-US" b="1" dirty="0"/>
              <a:t>properly</a:t>
            </a:r>
            <a:r>
              <a:rPr lang="en-US" b="1" dirty="0" smtClean="0"/>
              <a:t>?</a:t>
            </a:r>
          </a:p>
          <a:p>
            <a:pPr marL="0" lvl="0" indent="0">
              <a:buNone/>
            </a:pPr>
            <a:endParaRPr lang="en-US" dirty="0"/>
          </a:p>
          <a:p>
            <a:pPr marL="514350" lvl="0" indent="-514350">
              <a:buFont typeface="+mj-lt"/>
              <a:buAutoNum type="alphaUcPeriod"/>
            </a:pPr>
            <a:r>
              <a:rPr lang="en-US" dirty="0"/>
              <a:t>They increase the amount of energy transferred from the lungs to the blood&gt;</a:t>
            </a:r>
          </a:p>
          <a:p>
            <a:pPr marL="514350" lvl="0" indent="-514350">
              <a:buFont typeface="+mj-lt"/>
              <a:buAutoNum type="alphaUcPeriod"/>
            </a:pPr>
            <a:r>
              <a:rPr lang="en-US" dirty="0"/>
              <a:t>They increase the flexibility of the lungs as they expand during inhalation.</a:t>
            </a:r>
          </a:p>
          <a:p>
            <a:pPr marL="514350" lvl="0" indent="-514350">
              <a:buFont typeface="+mj-lt"/>
              <a:buAutoNum type="alphaUcPeriod"/>
            </a:pPr>
            <a:r>
              <a:rPr lang="en-US" dirty="0"/>
              <a:t>They increase the volume of the lungs, allowing more oxygen to be inhaled.</a:t>
            </a:r>
          </a:p>
          <a:p>
            <a:pPr marL="514350" lvl="0" indent="-514350">
              <a:buFont typeface="+mj-lt"/>
              <a:buAutoNum type="alphaUcPeriod"/>
            </a:pPr>
            <a:r>
              <a:rPr lang="en-US" dirty="0"/>
              <a:t>They increase the surface area of the lungs, allowing efficient gas exchange.</a:t>
            </a:r>
          </a:p>
          <a:p>
            <a:endParaRPr lang="en-US" dirty="0"/>
          </a:p>
        </p:txBody>
      </p:sp>
      <p:sp>
        <p:nvSpPr>
          <p:cNvPr id="4" name="Explosion 1 3"/>
          <p:cNvSpPr/>
          <p:nvPr/>
        </p:nvSpPr>
        <p:spPr>
          <a:xfrm>
            <a:off x="330390" y="51054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8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respiratory system 2.jpg">
            <a:hlinkClick r:id="rId2"/>
          </p:cNvPr>
          <p:cNvPicPr>
            <a:picLocks noChangeAspect="1" noChangeArrowheads="1"/>
          </p:cNvPicPr>
          <p:nvPr/>
        </p:nvPicPr>
        <p:blipFill>
          <a:blip r:embed="rId3" cstate="print"/>
          <a:srcRect/>
          <a:stretch>
            <a:fillRect/>
          </a:stretch>
        </p:blipFill>
        <p:spPr bwMode="auto">
          <a:xfrm>
            <a:off x="4648200" y="1219199"/>
            <a:ext cx="4343400" cy="4802561"/>
          </a:xfrm>
          <a:prstGeom prst="rect">
            <a:avLst/>
          </a:prstGeom>
          <a:noFill/>
        </p:spPr>
      </p:pic>
      <p:sp>
        <p:nvSpPr>
          <p:cNvPr id="2" name="Title 1"/>
          <p:cNvSpPr>
            <a:spLocks noGrp="1"/>
          </p:cNvSpPr>
          <p:nvPr>
            <p:ph type="title"/>
          </p:nvPr>
        </p:nvSpPr>
        <p:spPr>
          <a:xfrm>
            <a:off x="457200" y="152400"/>
            <a:ext cx="8229600" cy="639762"/>
          </a:xfrm>
        </p:spPr>
        <p:txBody>
          <a:bodyPr>
            <a:normAutofit fontScale="90000"/>
          </a:bodyPr>
          <a:lstStyle/>
          <a:p>
            <a:r>
              <a:rPr lang="en-US" dirty="0" smtClean="0"/>
              <a:t>The Human Respiratory System</a:t>
            </a:r>
            <a:endParaRPr lang="en-US" dirty="0"/>
          </a:p>
        </p:txBody>
      </p:sp>
      <p:sp>
        <p:nvSpPr>
          <p:cNvPr id="3" name="Content Placeholder 2"/>
          <p:cNvSpPr>
            <a:spLocks noGrp="1"/>
          </p:cNvSpPr>
          <p:nvPr>
            <p:ph idx="1"/>
          </p:nvPr>
        </p:nvSpPr>
        <p:spPr>
          <a:xfrm>
            <a:off x="304800" y="1143001"/>
            <a:ext cx="4800600" cy="3657600"/>
          </a:xfrm>
        </p:spPr>
        <p:txBody>
          <a:bodyPr>
            <a:noAutofit/>
          </a:bodyPr>
          <a:lstStyle/>
          <a:p>
            <a:pPr>
              <a:buNone/>
            </a:pPr>
            <a:r>
              <a:rPr lang="en-US" sz="2800" dirty="0" smtClean="0"/>
              <a:t>The alveoli increase surface area for gas exchange</a:t>
            </a:r>
          </a:p>
          <a:p>
            <a:pPr>
              <a:buNone/>
            </a:pPr>
            <a:r>
              <a:rPr lang="en-US" sz="2800" dirty="0" smtClean="0"/>
              <a:t>The membranes of the alveoli are 1 cell thick. Oxygen and Carbon dioxide can easily be exchanged through the thin walls.</a:t>
            </a:r>
          </a:p>
          <a:p>
            <a:pPr>
              <a:buNone/>
            </a:pPr>
            <a:r>
              <a:rPr lang="en-US" sz="2800" dirty="0" smtClean="0"/>
              <a:t>Typical human has ~ 700 million alveoli, accounting for an area of ~70 m</a:t>
            </a:r>
            <a:r>
              <a:rPr lang="en-US" sz="2800" baseline="30000" dirty="0" smtClean="0"/>
              <a:t>2 </a:t>
            </a:r>
            <a:r>
              <a:rPr lang="en-US" sz="2800" dirty="0" smtClean="0"/>
              <a:t>for gas exchange</a:t>
            </a:r>
          </a:p>
        </p:txBody>
      </p:sp>
      <p:cxnSp>
        <p:nvCxnSpPr>
          <p:cNvPr id="6" name="Straight Arrow Connector 5"/>
          <p:cNvCxnSpPr/>
          <p:nvPr/>
        </p:nvCxnSpPr>
        <p:spPr>
          <a:xfrm flipV="1">
            <a:off x="6324600" y="5181600"/>
            <a:ext cx="15240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5334000"/>
            <a:ext cx="1752600" cy="369332"/>
          </a:xfrm>
          <a:prstGeom prst="rect">
            <a:avLst/>
          </a:prstGeom>
          <a:noFill/>
        </p:spPr>
        <p:txBody>
          <a:bodyPr wrap="square" rtlCol="0">
            <a:spAutoFit/>
          </a:bodyPr>
          <a:lstStyle/>
          <a:p>
            <a:pPr algn="r"/>
            <a:r>
              <a:rPr lang="en-US" dirty="0" smtClean="0"/>
              <a:t>Alveoli</a:t>
            </a:r>
            <a:endParaRPr lang="en-US" dirty="0"/>
          </a:p>
        </p:txBody>
      </p:sp>
      <p:cxnSp>
        <p:nvCxnSpPr>
          <p:cNvPr id="8" name="Straight Arrow Connector 7"/>
          <p:cNvCxnSpPr/>
          <p:nvPr/>
        </p:nvCxnSpPr>
        <p:spPr>
          <a:xfrm flipV="1">
            <a:off x="6324600" y="5410200"/>
            <a:ext cx="18288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normAutofit fontScale="85000" lnSpcReduction="20000"/>
          </a:bodyPr>
          <a:lstStyle/>
          <a:p>
            <a:pPr marL="514350" lvl="0" indent="-514350">
              <a:buAutoNum type="arabicPeriod" startAt="5"/>
            </a:pPr>
            <a:r>
              <a:rPr lang="en-US" b="1" dirty="0" smtClean="0"/>
              <a:t>Which </a:t>
            </a:r>
            <a:r>
              <a:rPr lang="en-US" b="1" dirty="0"/>
              <a:t>statement best describes an effect of </a:t>
            </a:r>
            <a:r>
              <a:rPr lang="en-US" b="1" dirty="0" smtClean="0"/>
              <a:t>the </a:t>
            </a:r>
            <a:r>
              <a:rPr lang="en-US" b="1" dirty="0"/>
              <a:t>low density of frozen water in a lake</a:t>
            </a:r>
            <a:r>
              <a:rPr lang="en-US" b="1" dirty="0" smtClean="0"/>
              <a:t>?</a:t>
            </a:r>
          </a:p>
          <a:p>
            <a:pPr marL="0" lvl="0" indent="0">
              <a:buNone/>
            </a:pPr>
            <a:endParaRPr lang="en-US" dirty="0"/>
          </a:p>
          <a:p>
            <a:pPr marL="514350" lvl="0" indent="-514350">
              <a:buFont typeface="+mj-lt"/>
              <a:buAutoNum type="alphaUcPeriod"/>
            </a:pPr>
            <a:r>
              <a:rPr lang="en-US" dirty="0"/>
              <a:t>When water freezes, it contracts, decreasing the water level in a lake.</a:t>
            </a:r>
          </a:p>
          <a:p>
            <a:pPr marL="514350" lvl="0" indent="-514350">
              <a:buFont typeface="+mj-lt"/>
              <a:buAutoNum type="alphaUcPeriod"/>
            </a:pPr>
            <a:r>
              <a:rPr lang="en-US" dirty="0"/>
              <a:t>Water in a lake freezes from the bottom up, killing most aquatic organisms.</a:t>
            </a:r>
          </a:p>
          <a:p>
            <a:pPr marL="514350" lvl="0" indent="-514350">
              <a:buFont typeface="+mj-lt"/>
              <a:buAutoNum type="alphaUcPeriod"/>
            </a:pPr>
            <a:r>
              <a:rPr lang="en-US" dirty="0"/>
              <a:t>When water in a lake freezes, it floats, providing insulation for organisms below.</a:t>
            </a:r>
          </a:p>
          <a:p>
            <a:pPr marL="514350" lvl="0" indent="-514350">
              <a:buFont typeface="+mj-lt"/>
              <a:buAutoNum type="alphaUcPeriod"/>
            </a:pPr>
            <a:r>
              <a:rPr lang="en-US" dirty="0"/>
              <a:t>Water removes thermal energy from the land around a lake, causing the lake to freeze.</a:t>
            </a:r>
          </a:p>
          <a:p>
            <a:endParaRPr lang="en-US" dirty="0"/>
          </a:p>
        </p:txBody>
      </p:sp>
      <p:sp>
        <p:nvSpPr>
          <p:cNvPr id="4" name="Explosion 1 3"/>
          <p:cNvSpPr/>
          <p:nvPr/>
        </p:nvSpPr>
        <p:spPr>
          <a:xfrm>
            <a:off x="457200" y="32766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b="1" dirty="0" smtClean="0"/>
              <a:t>Properties of Water</a:t>
            </a:r>
            <a:endParaRPr lang="en-US" b="1" dirty="0"/>
          </a:p>
        </p:txBody>
      </p:sp>
      <p:sp>
        <p:nvSpPr>
          <p:cNvPr id="3" name="Content Placeholder 2"/>
          <p:cNvSpPr>
            <a:spLocks noGrp="1"/>
          </p:cNvSpPr>
          <p:nvPr>
            <p:ph idx="1"/>
          </p:nvPr>
        </p:nvSpPr>
        <p:spPr>
          <a:xfrm>
            <a:off x="457200" y="762000"/>
            <a:ext cx="5029200" cy="5486400"/>
          </a:xfrm>
        </p:spPr>
        <p:txBody>
          <a:bodyPr>
            <a:normAutofit fontScale="70000" lnSpcReduction="20000"/>
          </a:bodyPr>
          <a:lstStyle/>
          <a:p>
            <a:pPr marL="514350" indent="-514350">
              <a:buFont typeface="+mj-lt"/>
              <a:buAutoNum type="arabicPeriod"/>
            </a:pPr>
            <a:r>
              <a:rPr lang="en-US" dirty="0" smtClean="0"/>
              <a:t>Is a </a:t>
            </a:r>
            <a:r>
              <a:rPr lang="en-US" b="1" dirty="0" smtClean="0"/>
              <a:t>polar covalent </a:t>
            </a:r>
            <a:r>
              <a:rPr lang="en-US" dirty="0" smtClean="0"/>
              <a:t>molecule </a:t>
            </a:r>
          </a:p>
          <a:p>
            <a:pPr marL="514350" indent="-514350">
              <a:buFont typeface="+mj-lt"/>
              <a:buAutoNum type="arabicPeriod"/>
            </a:pPr>
            <a:r>
              <a:rPr lang="en-US" dirty="0" smtClean="0"/>
              <a:t>Is the </a:t>
            </a:r>
            <a:r>
              <a:rPr lang="en-US" b="1" dirty="0" smtClean="0"/>
              <a:t>Universal solvent </a:t>
            </a:r>
            <a:r>
              <a:rPr lang="en-US" dirty="0" smtClean="0"/>
              <a:t>due to its polarity. Polar covalent compounds (like glucose) and ionic compounds (like salt) can easily go into solution in water.</a:t>
            </a:r>
          </a:p>
          <a:p>
            <a:pPr marL="514350" indent="-514350">
              <a:buFont typeface="+mj-lt"/>
              <a:buAutoNum type="arabicPeriod"/>
            </a:pPr>
            <a:r>
              <a:rPr lang="en-US" dirty="0" smtClean="0"/>
              <a:t>Has a </a:t>
            </a:r>
            <a:r>
              <a:rPr lang="en-US" b="1" dirty="0" smtClean="0"/>
              <a:t>high specific heat</a:t>
            </a:r>
            <a:r>
              <a:rPr lang="en-US" dirty="0" smtClean="0"/>
              <a:t>.  It is slow to heat up and also slow to cool down. This acts as an </a:t>
            </a:r>
            <a:r>
              <a:rPr lang="en-US" b="1" dirty="0" smtClean="0"/>
              <a:t>insulator in living organisms </a:t>
            </a:r>
            <a:r>
              <a:rPr lang="en-US" dirty="0" smtClean="0"/>
              <a:t>since the majority of their living tissue is water.</a:t>
            </a:r>
          </a:p>
          <a:p>
            <a:pPr marL="514350" indent="-514350">
              <a:buFont typeface="+mj-lt"/>
              <a:buAutoNum type="arabicPeriod"/>
            </a:pPr>
            <a:r>
              <a:rPr lang="en-US" b="1" dirty="0" smtClean="0"/>
              <a:t>When water freezes, it  expands </a:t>
            </a:r>
            <a:r>
              <a:rPr lang="en-US" dirty="0" smtClean="0"/>
              <a:t>and therefore floats</a:t>
            </a:r>
            <a:r>
              <a:rPr lang="en-US" b="1" dirty="0" smtClean="0"/>
              <a:t>. Ice is less dense than water</a:t>
            </a:r>
            <a:r>
              <a:rPr lang="en-US" dirty="0" smtClean="0"/>
              <a:t>.  This provides an insulation to the organisms in the water. The water  below will be at 4`C (if ice is above it)</a:t>
            </a:r>
            <a:endParaRPr lang="en-US" dirty="0"/>
          </a:p>
        </p:txBody>
      </p:sp>
      <p:pic>
        <p:nvPicPr>
          <p:cNvPr id="27650" name="Picture 2" descr="http://faculty.clintoncc.suny.edu/faculty/michael.gregory/files/bio%20101/bio%20101%20lectures/chemistry/water%20molecule%202.gif"/>
          <p:cNvPicPr>
            <a:picLocks noChangeAspect="1" noChangeArrowheads="1"/>
          </p:cNvPicPr>
          <p:nvPr/>
        </p:nvPicPr>
        <p:blipFill>
          <a:blip r:embed="rId2" cstate="print"/>
          <a:srcRect/>
          <a:stretch>
            <a:fillRect/>
          </a:stretch>
        </p:blipFill>
        <p:spPr bwMode="auto">
          <a:xfrm>
            <a:off x="5791200" y="1143000"/>
            <a:ext cx="2905125" cy="31146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rmAutofit fontScale="92500" lnSpcReduction="20000"/>
          </a:bodyPr>
          <a:lstStyle/>
          <a:p>
            <a:pPr marL="514350" lvl="0" indent="-514350">
              <a:buAutoNum type="arabicPeriod" startAt="6"/>
            </a:pPr>
            <a:r>
              <a:rPr lang="en-US" b="1" dirty="0" smtClean="0"/>
              <a:t>Which </a:t>
            </a:r>
            <a:r>
              <a:rPr lang="en-US" b="1" dirty="0"/>
              <a:t>statement correctly describes how </a:t>
            </a:r>
            <a:r>
              <a:rPr lang="en-US" b="1" dirty="0" smtClean="0"/>
              <a:t>	carbon’s </a:t>
            </a:r>
            <a:r>
              <a:rPr lang="en-US" b="1" dirty="0"/>
              <a:t>ability to from four bonds makes </a:t>
            </a:r>
            <a:r>
              <a:rPr lang="en-US" b="1" dirty="0" smtClean="0"/>
              <a:t>	it </a:t>
            </a:r>
            <a:r>
              <a:rPr lang="en-US" b="1" dirty="0"/>
              <a:t>uniquely suited to form macromolecules</a:t>
            </a:r>
            <a:r>
              <a:rPr lang="en-US" b="1" dirty="0" smtClean="0"/>
              <a:t>?</a:t>
            </a:r>
          </a:p>
          <a:p>
            <a:pPr marL="0" lvl="0" indent="0">
              <a:buNone/>
            </a:pPr>
            <a:endParaRPr lang="en-US" b="1" dirty="0"/>
          </a:p>
          <a:p>
            <a:pPr marL="514350" lvl="0" indent="-514350">
              <a:buFont typeface="+mj-lt"/>
              <a:buAutoNum type="alphaUcPeriod"/>
            </a:pPr>
            <a:r>
              <a:rPr lang="en-US" dirty="0"/>
              <a:t>It forms short, simple carbon chains.</a:t>
            </a:r>
          </a:p>
          <a:p>
            <a:pPr marL="514350" lvl="0" indent="-514350">
              <a:buFont typeface="+mj-lt"/>
              <a:buAutoNum type="alphaUcPeriod"/>
            </a:pPr>
            <a:r>
              <a:rPr lang="en-US" dirty="0"/>
              <a:t>It forms large, complex, diverse molecules.</a:t>
            </a:r>
          </a:p>
          <a:p>
            <a:pPr marL="514350" lvl="0" indent="-514350">
              <a:buFont typeface="+mj-lt"/>
              <a:buAutoNum type="alphaUcPeriod"/>
            </a:pPr>
            <a:r>
              <a:rPr lang="en-US" dirty="0"/>
              <a:t>It forms covalent bonds with other carbon atoms.</a:t>
            </a:r>
          </a:p>
          <a:p>
            <a:pPr marL="514350" lvl="0" indent="-514350">
              <a:buFont typeface="+mj-lt"/>
              <a:buAutoNum type="alphaUcPeriod"/>
            </a:pPr>
            <a:r>
              <a:rPr lang="en-US" dirty="0"/>
              <a:t>It forms covalent bonds that can exist in a single plane.</a:t>
            </a:r>
          </a:p>
          <a:p>
            <a:endParaRPr lang="en-US" dirty="0"/>
          </a:p>
        </p:txBody>
      </p:sp>
      <p:sp>
        <p:nvSpPr>
          <p:cNvPr id="4" name="Explosion 1 3"/>
          <p:cNvSpPr/>
          <p:nvPr/>
        </p:nvSpPr>
        <p:spPr>
          <a:xfrm>
            <a:off x="457200" y="38862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7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Carbon</a:t>
            </a:r>
            <a:endParaRPr lang="en-US" dirty="0"/>
          </a:p>
        </p:txBody>
      </p:sp>
      <p:sp>
        <p:nvSpPr>
          <p:cNvPr id="3" name="Content Placeholder 2"/>
          <p:cNvSpPr>
            <a:spLocks noGrp="1"/>
          </p:cNvSpPr>
          <p:nvPr>
            <p:ph idx="1"/>
          </p:nvPr>
        </p:nvSpPr>
        <p:spPr>
          <a:xfrm>
            <a:off x="304800" y="1371600"/>
            <a:ext cx="8229600" cy="4525963"/>
          </a:xfrm>
        </p:spPr>
        <p:txBody>
          <a:bodyPr/>
          <a:lstStyle/>
          <a:p>
            <a:r>
              <a:rPr lang="en-US" dirty="0" smtClean="0"/>
              <a:t>Atomic number of 6. </a:t>
            </a:r>
          </a:p>
          <a:p>
            <a:pPr lvl="1"/>
            <a:r>
              <a:rPr lang="en-US" dirty="0" smtClean="0"/>
              <a:t>2 electrons in the 1</a:t>
            </a:r>
            <a:r>
              <a:rPr lang="en-US" baseline="30000" dirty="0" smtClean="0"/>
              <a:t>st</a:t>
            </a:r>
            <a:r>
              <a:rPr lang="en-US" dirty="0" smtClean="0"/>
              <a:t> orbital and 4 remaining in the valance orbital.</a:t>
            </a:r>
          </a:p>
          <a:p>
            <a:pPr lvl="1"/>
            <a:r>
              <a:rPr lang="en-US" dirty="0" smtClean="0"/>
              <a:t>4 unpaired will form 4 covalent bonds</a:t>
            </a:r>
          </a:p>
          <a:p>
            <a:r>
              <a:rPr lang="en-US" i="1" dirty="0" smtClean="0"/>
              <a:t>By bonding with other carbons in chains, rings, single, double and triple bonds, carbon, it can make all sorts of molecules</a:t>
            </a:r>
            <a:endParaRPr lang="en-US" dirty="0"/>
          </a:p>
        </p:txBody>
      </p:sp>
      <p:pic>
        <p:nvPicPr>
          <p:cNvPr id="28674" name="Picture 2" descr="Methane, molecular model">
            <a:hlinkClick r:id="rId2"/>
          </p:cNvPr>
          <p:cNvPicPr>
            <a:picLocks noChangeAspect="1" noChangeArrowheads="1"/>
          </p:cNvPicPr>
          <p:nvPr/>
        </p:nvPicPr>
        <p:blipFill>
          <a:blip r:embed="rId3" cstate="print"/>
          <a:srcRect l="25660" t="13598" r="24528" b="9348"/>
          <a:stretch>
            <a:fillRect/>
          </a:stretch>
        </p:blipFill>
        <p:spPr bwMode="auto">
          <a:xfrm>
            <a:off x="7507940" y="152400"/>
            <a:ext cx="1331259" cy="1371600"/>
          </a:xfrm>
          <a:prstGeom prst="rect">
            <a:avLst/>
          </a:prstGeom>
          <a:noFill/>
        </p:spPr>
      </p:pic>
      <p:pic>
        <p:nvPicPr>
          <p:cNvPr id="28676" name="Picture 4" descr="carbon">
            <a:hlinkClick r:id="rId4"/>
          </p:cNvPr>
          <p:cNvPicPr>
            <a:picLocks noChangeAspect="1" noChangeArrowheads="1"/>
          </p:cNvPicPr>
          <p:nvPr/>
        </p:nvPicPr>
        <p:blipFill>
          <a:blip r:embed="rId5" cstate="print"/>
          <a:srcRect/>
          <a:stretch>
            <a:fillRect/>
          </a:stretch>
        </p:blipFill>
        <p:spPr bwMode="auto">
          <a:xfrm>
            <a:off x="381000" y="0"/>
            <a:ext cx="1447800" cy="1447800"/>
          </a:xfrm>
          <a:prstGeom prst="rect">
            <a:avLst/>
          </a:prstGeom>
          <a:noFill/>
        </p:spPr>
      </p:pic>
      <p:pic>
        <p:nvPicPr>
          <p:cNvPr id="28678" name="Picture 6" descr="http://upload.wikimedia.org/wikipedia/commons/8/87/Cellulose-Ibeta-from-xtal-2002-CM-3D-balls.png"/>
          <p:cNvPicPr>
            <a:picLocks noChangeAspect="1" noChangeArrowheads="1"/>
          </p:cNvPicPr>
          <p:nvPr/>
        </p:nvPicPr>
        <p:blipFill>
          <a:blip r:embed="rId6" cstate="print"/>
          <a:srcRect t="11765" b="15294"/>
          <a:stretch>
            <a:fillRect/>
          </a:stretch>
        </p:blipFill>
        <p:spPr bwMode="auto">
          <a:xfrm>
            <a:off x="381000" y="4495800"/>
            <a:ext cx="8601075" cy="2362200"/>
          </a:xfrm>
          <a:prstGeom prst="rect">
            <a:avLst/>
          </a:prstGeom>
          <a:noFill/>
        </p:spPr>
      </p:pic>
      <p:sp>
        <p:nvSpPr>
          <p:cNvPr id="7" name="TextBox 6"/>
          <p:cNvSpPr txBox="1"/>
          <p:nvPr/>
        </p:nvSpPr>
        <p:spPr>
          <a:xfrm>
            <a:off x="6248400" y="381000"/>
            <a:ext cx="1447800" cy="381000"/>
          </a:xfrm>
          <a:prstGeom prst="rect">
            <a:avLst/>
          </a:prstGeom>
          <a:noFill/>
        </p:spPr>
        <p:txBody>
          <a:bodyPr wrap="square" rtlCol="0">
            <a:spAutoFit/>
          </a:bodyPr>
          <a:lstStyle/>
          <a:p>
            <a:pPr algn="r"/>
            <a:r>
              <a:rPr lang="en-US" dirty="0" smtClean="0"/>
              <a:t>Methane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normAutofit fontScale="70000" lnSpcReduction="20000"/>
          </a:bodyPr>
          <a:lstStyle/>
          <a:p>
            <a:pPr marL="0" lvl="0" indent="0">
              <a:buNone/>
            </a:pPr>
            <a:r>
              <a:rPr lang="en-US" b="1" dirty="0" smtClean="0"/>
              <a:t>7.	Use </a:t>
            </a:r>
            <a:r>
              <a:rPr lang="en-US" b="1" dirty="0"/>
              <a:t>the diagram below to answer the question.</a:t>
            </a:r>
          </a:p>
          <a:p>
            <a:pPr marL="0" indent="0">
              <a:buNone/>
            </a:pPr>
            <a:r>
              <a:rPr lang="en-US" b="1" dirty="0"/>
              <a:t>                                                Chemical Reaction</a:t>
            </a:r>
          </a:p>
          <a:p>
            <a:pPr marL="0" indent="0">
              <a:buNone/>
            </a:pPr>
            <a:r>
              <a:rPr lang="en-US" b="1" dirty="0"/>
              <a:t>                                      </a:t>
            </a:r>
            <a:r>
              <a:rPr lang="en-US" dirty="0"/>
              <a:t>HO – </a:t>
            </a:r>
            <a:r>
              <a:rPr lang="en-US" i="1" dirty="0"/>
              <a:t>1 – 2 – 3</a:t>
            </a:r>
            <a:r>
              <a:rPr lang="en-US" dirty="0"/>
              <a:t> – H + HO –</a:t>
            </a:r>
            <a:r>
              <a:rPr lang="en-US" i="1" dirty="0"/>
              <a:t> 4</a:t>
            </a:r>
            <a:r>
              <a:rPr lang="en-US" dirty="0"/>
              <a:t> - H </a:t>
            </a:r>
          </a:p>
          <a:p>
            <a:pPr marL="0" indent="0">
              <a:buNone/>
            </a:pPr>
            <a:r>
              <a:rPr lang="en-US" dirty="0"/>
              <a:t>                                                                </a:t>
            </a:r>
          </a:p>
          <a:p>
            <a:pPr marL="0" indent="0">
              <a:buNone/>
            </a:pPr>
            <a:r>
              <a:rPr lang="en-US" dirty="0"/>
              <a:t> </a:t>
            </a:r>
          </a:p>
          <a:p>
            <a:pPr marL="0" indent="0">
              <a:buNone/>
            </a:pPr>
            <a:r>
              <a:rPr lang="en-US" dirty="0"/>
              <a:t>                                  HO – </a:t>
            </a:r>
            <a:r>
              <a:rPr lang="en-US" i="1" dirty="0"/>
              <a:t>1 – 2 – 3 – 4</a:t>
            </a:r>
            <a:r>
              <a:rPr lang="en-US" dirty="0"/>
              <a:t> – H + H</a:t>
            </a:r>
            <a:r>
              <a:rPr lang="en-US" baseline="-25000" dirty="0"/>
              <a:t>2</a:t>
            </a:r>
            <a:r>
              <a:rPr lang="en-US" dirty="0"/>
              <a:t>O</a:t>
            </a:r>
          </a:p>
          <a:p>
            <a:pPr marL="0" indent="0">
              <a:buNone/>
            </a:pPr>
            <a:r>
              <a:rPr lang="en-US" i="1" dirty="0"/>
              <a:t>The diagram shows a reaction that forms a polymer from two monomers.  </a:t>
            </a:r>
          </a:p>
          <a:p>
            <a:pPr marL="0" indent="0">
              <a:buNone/>
            </a:pPr>
            <a:r>
              <a:rPr lang="en-US" i="1" dirty="0"/>
              <a:t>What is this type of reaction called</a:t>
            </a:r>
            <a:r>
              <a:rPr lang="en-US" i="1" dirty="0" smtClean="0"/>
              <a:t>?</a:t>
            </a:r>
          </a:p>
          <a:p>
            <a:pPr marL="0" indent="0">
              <a:buNone/>
            </a:pPr>
            <a:endParaRPr lang="en-US" sz="5700" dirty="0"/>
          </a:p>
          <a:p>
            <a:pPr marL="514350" lvl="0" indent="-514350">
              <a:buFont typeface="+mj-lt"/>
              <a:buAutoNum type="alphaUcPeriod"/>
            </a:pPr>
            <a:r>
              <a:rPr lang="en-US" dirty="0"/>
              <a:t>Glycolysis</a:t>
            </a:r>
          </a:p>
          <a:p>
            <a:pPr marL="514350" lvl="0" indent="-514350">
              <a:buFont typeface="+mj-lt"/>
              <a:buAutoNum type="alphaUcPeriod"/>
            </a:pPr>
            <a:r>
              <a:rPr lang="en-US" dirty="0"/>
              <a:t>Hydrolysis</a:t>
            </a:r>
          </a:p>
          <a:p>
            <a:pPr marL="514350" lvl="0" indent="-514350">
              <a:buFont typeface="+mj-lt"/>
              <a:buAutoNum type="alphaUcPeriod"/>
            </a:pPr>
            <a:r>
              <a:rPr lang="en-US" dirty="0"/>
              <a:t>Photosynthesis</a:t>
            </a:r>
          </a:p>
          <a:p>
            <a:pPr marL="514350" lvl="0" indent="-514350">
              <a:buFont typeface="+mj-lt"/>
              <a:buAutoNum type="alphaUcPeriod"/>
            </a:pPr>
            <a:r>
              <a:rPr lang="en-US" dirty="0"/>
              <a:t>Dehydration synthesis</a:t>
            </a:r>
          </a:p>
          <a:p>
            <a:endParaRPr lang="en-US" dirty="0"/>
          </a:p>
        </p:txBody>
      </p:sp>
      <p:sp>
        <p:nvSpPr>
          <p:cNvPr id="4" name="Explosion 1 3"/>
          <p:cNvSpPr/>
          <p:nvPr/>
        </p:nvSpPr>
        <p:spPr>
          <a:xfrm>
            <a:off x="381000" y="50292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5400000">
            <a:off x="4267200" y="17526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9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4525963"/>
          </a:xfrm>
        </p:spPr>
        <p:txBody>
          <a:bodyPr>
            <a:normAutofit/>
          </a:bodyPr>
          <a:lstStyle/>
          <a:p>
            <a:r>
              <a:rPr lang="en-US" sz="2800" dirty="0" smtClean="0"/>
              <a:t>This is </a:t>
            </a:r>
            <a:r>
              <a:rPr lang="en-US" sz="2800" b="1" dirty="0" smtClean="0"/>
              <a:t>dehydration synthesis</a:t>
            </a:r>
            <a:r>
              <a:rPr lang="en-US" sz="2800" dirty="0" smtClean="0"/>
              <a:t>. During this type of reaction, a water molecule is removed (an –OH from one simple monomer and an –H from another to form a water molecule. This joins two monomers together to form a polymer. When adding another monomer to the dimer, another water molecule needs to be removed.</a:t>
            </a:r>
            <a:endParaRPr lang="en-US" sz="2800" dirty="0"/>
          </a:p>
        </p:txBody>
      </p:sp>
      <p:pic>
        <p:nvPicPr>
          <p:cNvPr id="2052" name="Picture 4" descr="http://www.reviewsheetscentral.com/rs/9/bioregents/molecul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895600"/>
            <a:ext cx="5562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2895600"/>
            <a:ext cx="2133600" cy="307777"/>
          </a:xfrm>
          <a:prstGeom prst="rect">
            <a:avLst/>
          </a:prstGeom>
          <a:noFill/>
        </p:spPr>
        <p:txBody>
          <a:bodyPr wrap="square" rtlCol="0">
            <a:spAutoFit/>
          </a:bodyPr>
          <a:lstStyle/>
          <a:p>
            <a:pPr algn="ctr"/>
            <a:r>
              <a:rPr lang="en-US" sz="1400" b="1" i="1" dirty="0" smtClean="0"/>
              <a:t>Monome</a:t>
            </a:r>
            <a:r>
              <a:rPr lang="en-US" sz="1400" i="1" dirty="0" smtClean="0"/>
              <a:t>r called Glucose</a:t>
            </a:r>
            <a:endParaRPr lang="en-US" sz="1400" i="1" dirty="0"/>
          </a:p>
        </p:txBody>
      </p:sp>
      <p:sp>
        <p:nvSpPr>
          <p:cNvPr id="7" name="TextBox 6"/>
          <p:cNvSpPr txBox="1"/>
          <p:nvPr/>
        </p:nvSpPr>
        <p:spPr>
          <a:xfrm>
            <a:off x="3652935" y="4454723"/>
            <a:ext cx="1752600" cy="307777"/>
          </a:xfrm>
          <a:prstGeom prst="rect">
            <a:avLst/>
          </a:prstGeom>
          <a:noFill/>
        </p:spPr>
        <p:txBody>
          <a:bodyPr wrap="square" rtlCol="0">
            <a:spAutoFit/>
          </a:bodyPr>
          <a:lstStyle/>
          <a:p>
            <a:r>
              <a:rPr lang="en-US" sz="1400" b="1" i="1" dirty="0" smtClean="0"/>
              <a:t>Dimer called Maltose</a:t>
            </a:r>
            <a:endParaRPr lang="en-US" sz="1400" b="1" i="1" dirty="0"/>
          </a:p>
        </p:txBody>
      </p:sp>
    </p:spTree>
    <p:extLst>
      <p:ext uri="{BB962C8B-B14F-4D97-AF65-F5344CB8AC3E}">
        <p14:creationId xmlns:p14="http://schemas.microsoft.com/office/powerpoint/2010/main" val="112042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71600"/>
          </a:xfrm>
        </p:spPr>
        <p:txBody>
          <a:bodyPr>
            <a:noAutofit/>
          </a:bodyPr>
          <a:lstStyle/>
          <a:p>
            <a:pPr lvl="0" algn="l"/>
            <a:r>
              <a:rPr lang="en-US" sz="2400" dirty="0" smtClean="0"/>
              <a:t>8. Carbohydrates and proteins are two types of macromolecules,  	which functional characteristic of proteins distinguishes 	them from carbohydrates?</a:t>
            </a:r>
            <a:br>
              <a:rPr lang="en-US" sz="2400" dirty="0" smtClean="0"/>
            </a:br>
            <a:endParaRPr lang="en-US" sz="2400"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Large amount of stored information</a:t>
            </a:r>
          </a:p>
          <a:p>
            <a:pPr marL="514350" lvl="0" indent="-514350">
              <a:buFont typeface="+mj-lt"/>
              <a:buAutoNum type="arabicPeriod"/>
            </a:pPr>
            <a:r>
              <a:rPr lang="en-US" b="1" dirty="0" smtClean="0"/>
              <a:t>Ability to catalyze biochemical reactions</a:t>
            </a:r>
            <a:endParaRPr lang="en-US" dirty="0" smtClean="0"/>
          </a:p>
          <a:p>
            <a:pPr marL="514350" lvl="0" indent="-514350">
              <a:buFont typeface="+mj-lt"/>
              <a:buAutoNum type="arabicPeriod"/>
            </a:pPr>
            <a:r>
              <a:rPr lang="en-US" dirty="0" smtClean="0"/>
              <a:t>Efficient storage of usable chemical energy</a:t>
            </a:r>
          </a:p>
          <a:p>
            <a:pPr marL="514350" lvl="0" indent="-514350">
              <a:buFont typeface="+mj-lt"/>
              <a:buAutoNum type="arabicPeriod"/>
            </a:pPr>
            <a:r>
              <a:rPr lang="en-US" dirty="0" smtClean="0"/>
              <a:t>Tendency to make cell membranes hydrophobic.</a:t>
            </a:r>
          </a:p>
          <a:p>
            <a:pPr>
              <a:buNone/>
            </a:pPr>
            <a:endParaRPr lang="en-US" dirty="0"/>
          </a:p>
        </p:txBody>
      </p:sp>
      <p:sp>
        <p:nvSpPr>
          <p:cNvPr id="5" name="Explosion 1 4"/>
          <p:cNvSpPr/>
          <p:nvPr/>
        </p:nvSpPr>
        <p:spPr>
          <a:xfrm>
            <a:off x="457200" y="22098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37418"/>
            <a:ext cx="8229600" cy="4525963"/>
          </a:xfrm>
        </p:spPr>
        <p:txBody>
          <a:bodyPr/>
          <a:lstStyle/>
          <a:p>
            <a:pPr marL="514350" lvl="0" indent="-514350">
              <a:buAutoNum type="arabicPeriod"/>
            </a:pPr>
            <a:r>
              <a:rPr lang="en-US" b="1" dirty="0" smtClean="0"/>
              <a:t>Which characteristic is shared by all 	prokaryotes and eukaryotes?</a:t>
            </a:r>
          </a:p>
          <a:p>
            <a:pPr marL="0" lvl="0" indent="0">
              <a:buNone/>
            </a:pPr>
            <a:endParaRPr lang="en-US" b="1" dirty="0" smtClean="0"/>
          </a:p>
          <a:p>
            <a:pPr marL="914400" lvl="1" indent="-514350">
              <a:buFont typeface="+mj-lt"/>
              <a:buAutoNum type="alphaUcPeriod"/>
            </a:pPr>
            <a:r>
              <a:rPr lang="en-US" dirty="0" smtClean="0"/>
              <a:t>Ability to store hereditary information</a:t>
            </a:r>
          </a:p>
          <a:p>
            <a:pPr marL="914400" lvl="1" indent="-514350">
              <a:buFont typeface="+mj-lt"/>
              <a:buAutoNum type="alphaUcPeriod"/>
            </a:pPr>
            <a:r>
              <a:rPr lang="en-US" dirty="0" smtClean="0"/>
              <a:t>Use </a:t>
            </a:r>
            <a:r>
              <a:rPr lang="en-US" dirty="0"/>
              <a:t>of organelles to control cell processes</a:t>
            </a:r>
          </a:p>
          <a:p>
            <a:pPr marL="914400" lvl="1" indent="-514350">
              <a:buFont typeface="+mj-lt"/>
              <a:buAutoNum type="alphaUcPeriod"/>
            </a:pPr>
            <a:r>
              <a:rPr lang="en-US" dirty="0"/>
              <a:t>Use of cellular respiration for energy release</a:t>
            </a:r>
          </a:p>
          <a:p>
            <a:pPr marL="914400" lvl="1" indent="-514350">
              <a:buFont typeface="+mj-lt"/>
              <a:buAutoNum type="alphaUcPeriod"/>
            </a:pPr>
            <a:r>
              <a:rPr lang="en-US" dirty="0"/>
              <a:t>Ability to move in response to environmental stimuli</a:t>
            </a:r>
          </a:p>
          <a:p>
            <a:endParaRPr lang="en-US" dirty="0"/>
          </a:p>
        </p:txBody>
      </p:sp>
      <p:sp>
        <p:nvSpPr>
          <p:cNvPr id="5" name="Explosion 1 4"/>
          <p:cNvSpPr/>
          <p:nvPr/>
        </p:nvSpPr>
        <p:spPr>
          <a:xfrm>
            <a:off x="718457" y="2573694"/>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02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Enzymes</a:t>
            </a:r>
            <a:endParaRPr lang="en-US" dirty="0"/>
          </a:p>
        </p:txBody>
      </p:sp>
      <p:sp>
        <p:nvSpPr>
          <p:cNvPr id="3" name="Content Placeholder 2"/>
          <p:cNvSpPr>
            <a:spLocks noGrp="1"/>
          </p:cNvSpPr>
          <p:nvPr>
            <p:ph idx="1"/>
          </p:nvPr>
        </p:nvSpPr>
        <p:spPr>
          <a:xfrm>
            <a:off x="381000" y="838200"/>
            <a:ext cx="8229600" cy="4525963"/>
          </a:xfrm>
        </p:spPr>
        <p:txBody>
          <a:bodyPr>
            <a:normAutofit/>
          </a:bodyPr>
          <a:lstStyle/>
          <a:p>
            <a:pPr>
              <a:buNone/>
            </a:pPr>
            <a:r>
              <a:rPr lang="en-US" sz="2800" i="1" dirty="0" smtClean="0"/>
              <a:t>Enzymes are proteins, which are biological catalysts. </a:t>
            </a:r>
          </a:p>
          <a:p>
            <a:r>
              <a:rPr lang="en-US" sz="2800" i="1" dirty="0" smtClean="0"/>
              <a:t>	They decrease activation energy, allowing a chemical reaction to happen in an organism’s body at a suitable temperature and time rate</a:t>
            </a:r>
          </a:p>
          <a:p>
            <a:r>
              <a:rPr lang="en-US" sz="2800" i="1" dirty="0" smtClean="0"/>
              <a:t>They enter into a reaction at an Active site to form an Enzyme/Substrate complex</a:t>
            </a:r>
            <a:endParaRPr lang="en-US" sz="2800" dirty="0"/>
          </a:p>
        </p:txBody>
      </p:sp>
      <p:pic>
        <p:nvPicPr>
          <p:cNvPr id="31746" name="Picture 2" descr="http://edu.glogster.com/media/4/32/29/26/32292665.gif"/>
          <p:cNvPicPr>
            <a:picLocks noChangeAspect="1" noChangeArrowheads="1"/>
          </p:cNvPicPr>
          <p:nvPr/>
        </p:nvPicPr>
        <p:blipFill>
          <a:blip r:embed="rId2" cstate="print"/>
          <a:srcRect/>
          <a:stretch>
            <a:fillRect/>
          </a:stretch>
        </p:blipFill>
        <p:spPr bwMode="auto">
          <a:xfrm>
            <a:off x="1524000" y="3733800"/>
            <a:ext cx="5715000" cy="28098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lvl="0" algn="l"/>
            <a:r>
              <a:rPr lang="en-US" sz="2400" dirty="0" smtClean="0"/>
              <a:t>9.	Proteins are a major part of every living cell and have 	many different functions within each cell.  Carbohydrates 	also perform numerous roles in living things.</a:t>
            </a:r>
            <a:br>
              <a:rPr lang="en-US" sz="2400" dirty="0" smtClean="0"/>
            </a:br>
            <a:endParaRPr lang="en-US" sz="2400" dirty="0"/>
          </a:p>
        </p:txBody>
      </p:sp>
      <p:sp>
        <p:nvSpPr>
          <p:cNvPr id="3" name="Content Placeholder 2"/>
          <p:cNvSpPr>
            <a:spLocks noGrp="1"/>
          </p:cNvSpPr>
          <p:nvPr>
            <p:ph idx="1"/>
          </p:nvPr>
        </p:nvSpPr>
        <p:spPr>
          <a:xfrm>
            <a:off x="304800" y="1219200"/>
            <a:ext cx="8229600" cy="4525963"/>
          </a:xfrm>
        </p:spPr>
        <p:txBody>
          <a:bodyPr>
            <a:normAutofit/>
          </a:bodyPr>
          <a:lstStyle/>
          <a:p>
            <a:pPr>
              <a:buNone/>
            </a:pPr>
            <a:r>
              <a:rPr lang="en-US" sz="2400" b="1" dirty="0" smtClean="0"/>
              <a:t>Part A:</a:t>
            </a:r>
            <a:r>
              <a:rPr lang="en-US" sz="2400" dirty="0" smtClean="0"/>
              <a:t> Describe the general composition of a protein molecule.</a:t>
            </a:r>
          </a:p>
          <a:p>
            <a:r>
              <a:rPr lang="en-US" sz="2400" i="1" dirty="0" smtClean="0"/>
              <a:t>A protein is a polymer of amino acids. When amino acids are joined by dehydration synthesis (a process that removes water to form a chemical bond), they form </a:t>
            </a:r>
            <a:r>
              <a:rPr lang="en-US" sz="2400" b="1" i="1" dirty="0" smtClean="0">
                <a:solidFill>
                  <a:schemeClr val="tx2">
                    <a:lumMod val="60000"/>
                    <a:lumOff val="40000"/>
                  </a:schemeClr>
                </a:solidFill>
              </a:rPr>
              <a:t>peptide bonds</a:t>
            </a:r>
            <a:r>
              <a:rPr lang="en-US" sz="2400" i="1" dirty="0" smtClean="0"/>
              <a:t>. </a:t>
            </a:r>
          </a:p>
          <a:p>
            <a:r>
              <a:rPr lang="en-US" sz="2400" i="1" dirty="0" smtClean="0"/>
              <a:t>There are three main components of an amino acid, shown below.</a:t>
            </a:r>
            <a:endParaRPr lang="en-US" sz="2400" dirty="0"/>
          </a:p>
        </p:txBody>
      </p:sp>
      <p:pic>
        <p:nvPicPr>
          <p:cNvPr id="4" name="Picture 3"/>
          <p:cNvPicPr/>
          <p:nvPr/>
        </p:nvPicPr>
        <p:blipFill>
          <a:blip r:embed="rId2" cstate="print"/>
          <a:stretch>
            <a:fillRect/>
          </a:stretch>
        </p:blipFill>
        <p:spPr>
          <a:xfrm>
            <a:off x="381000" y="4572000"/>
            <a:ext cx="2619375" cy="1752600"/>
          </a:xfrm>
          <a:prstGeom prst="rect">
            <a:avLst/>
          </a:prstGeom>
        </p:spPr>
      </p:pic>
      <p:pic>
        <p:nvPicPr>
          <p:cNvPr id="33794" name="Picture 2" descr="http://upload.wikimedia.org/wikipedia/commons/thumb/6/6d/Peptidformationball.svg/400px-Peptidformationball.svg.png"/>
          <p:cNvPicPr>
            <a:picLocks noChangeAspect="1" noChangeArrowheads="1"/>
          </p:cNvPicPr>
          <p:nvPr/>
        </p:nvPicPr>
        <p:blipFill>
          <a:blip r:embed="rId3" cstate="print"/>
          <a:srcRect/>
          <a:stretch>
            <a:fillRect/>
          </a:stretch>
        </p:blipFill>
        <p:spPr bwMode="auto">
          <a:xfrm>
            <a:off x="3962400" y="3733800"/>
            <a:ext cx="4648200" cy="3124200"/>
          </a:xfrm>
          <a:prstGeom prst="rect">
            <a:avLst/>
          </a:prstGeom>
          <a:noFill/>
        </p:spPr>
      </p:pic>
      <p:sp>
        <p:nvSpPr>
          <p:cNvPr id="7" name="TextBox 6"/>
          <p:cNvSpPr txBox="1"/>
          <p:nvPr/>
        </p:nvSpPr>
        <p:spPr>
          <a:xfrm>
            <a:off x="304800" y="3657600"/>
            <a:ext cx="2895600" cy="1077218"/>
          </a:xfrm>
          <a:prstGeom prst="rect">
            <a:avLst/>
          </a:prstGeom>
          <a:noFill/>
        </p:spPr>
        <p:txBody>
          <a:bodyPr wrap="square" rtlCol="0">
            <a:spAutoFit/>
          </a:bodyPr>
          <a:lstStyle/>
          <a:p>
            <a:r>
              <a:rPr lang="en-US" sz="1600" i="1" dirty="0" smtClean="0"/>
              <a:t>There are three main components of an amino acid, shown below.</a:t>
            </a:r>
            <a:endParaRPr lang="en-US" sz="1600" dirty="0" smtClean="0"/>
          </a:p>
          <a:p>
            <a:endParaRPr lang="en-US" sz="1600" dirty="0"/>
          </a:p>
        </p:txBody>
      </p:sp>
      <p:sp>
        <p:nvSpPr>
          <p:cNvPr id="8" name="TextBox 7"/>
          <p:cNvSpPr txBox="1"/>
          <p:nvPr/>
        </p:nvSpPr>
        <p:spPr>
          <a:xfrm>
            <a:off x="3962400" y="3352800"/>
            <a:ext cx="4343400" cy="369332"/>
          </a:xfrm>
          <a:prstGeom prst="rect">
            <a:avLst/>
          </a:prstGeom>
          <a:noFill/>
        </p:spPr>
        <p:txBody>
          <a:bodyPr wrap="square" rtlCol="0">
            <a:spAutoFit/>
          </a:bodyPr>
          <a:lstStyle/>
          <a:p>
            <a:r>
              <a:rPr lang="en-US" dirty="0" smtClean="0"/>
              <a:t>A </a:t>
            </a:r>
            <a:r>
              <a:rPr lang="en-US" dirty="0" err="1" smtClean="0"/>
              <a:t>dipeptide</a:t>
            </a:r>
            <a:r>
              <a:rPr lang="en-US" dirty="0" smtClean="0"/>
              <a:t> formed by the removal of water</a:t>
            </a:r>
            <a:endParaRPr lang="en-US" dirty="0"/>
          </a:p>
        </p:txBody>
      </p:sp>
      <p:sp>
        <p:nvSpPr>
          <p:cNvPr id="9" name="Rounded Rectangle 8"/>
          <p:cNvSpPr/>
          <p:nvPr/>
        </p:nvSpPr>
        <p:spPr>
          <a:xfrm>
            <a:off x="3886200" y="5334000"/>
            <a:ext cx="1219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Part B:</a:t>
            </a:r>
            <a:r>
              <a:rPr lang="en-US" sz="2400" dirty="0" smtClean="0"/>
              <a:t> Describe how the structures of proteins differ from the structures of carbohydrates.</a:t>
            </a:r>
            <a:br>
              <a:rPr lang="en-US" sz="2400" dirty="0" smtClean="0"/>
            </a:br>
            <a:endParaRPr lang="en-US" sz="2400" dirty="0"/>
          </a:p>
        </p:txBody>
      </p:sp>
      <p:sp>
        <p:nvSpPr>
          <p:cNvPr id="3" name="Content Placeholder 2"/>
          <p:cNvSpPr>
            <a:spLocks noGrp="1"/>
          </p:cNvSpPr>
          <p:nvPr>
            <p:ph idx="1"/>
          </p:nvPr>
        </p:nvSpPr>
        <p:spPr>
          <a:xfrm>
            <a:off x="457200" y="1219200"/>
            <a:ext cx="8229600" cy="3276600"/>
          </a:xfrm>
        </p:spPr>
        <p:txBody>
          <a:bodyPr/>
          <a:lstStyle/>
          <a:p>
            <a:r>
              <a:rPr lang="en-US" dirty="0" smtClean="0"/>
              <a:t>Proteins are made up of the elements C,H,O, and N while carbohydrates only contain C,H, and O (elemental ratio of these three is 1:2:1)</a:t>
            </a:r>
          </a:p>
          <a:p>
            <a:r>
              <a:rPr lang="en-US" dirty="0" smtClean="0"/>
              <a:t>Carbohydrates do not contain peptide bonds formed during dehydration synthesis (also known as a condensation reaction)</a:t>
            </a:r>
          </a:p>
          <a:p>
            <a:endParaRPr lang="en-US" dirty="0"/>
          </a:p>
        </p:txBody>
      </p:sp>
      <p:pic>
        <p:nvPicPr>
          <p:cNvPr id="34818" name="Picture 2" descr="http://telstar.ote.cmu.edu/environ/m3/s5/graphics/embedded/dipeptide_ex.gif"/>
          <p:cNvPicPr>
            <a:picLocks noChangeAspect="1" noChangeArrowheads="1"/>
          </p:cNvPicPr>
          <p:nvPr/>
        </p:nvPicPr>
        <p:blipFill>
          <a:blip r:embed="rId2" cstate="print"/>
          <a:srcRect/>
          <a:stretch>
            <a:fillRect/>
          </a:stretch>
        </p:blipFill>
        <p:spPr bwMode="auto">
          <a:xfrm>
            <a:off x="609600" y="4343400"/>
            <a:ext cx="3526023" cy="1905000"/>
          </a:xfrm>
          <a:prstGeom prst="rect">
            <a:avLst/>
          </a:prstGeom>
          <a:noFill/>
        </p:spPr>
      </p:pic>
      <p:pic>
        <p:nvPicPr>
          <p:cNvPr id="34820" name="Picture 4" descr="http://mandevillehigh.stpsb.org/teachersites/laura_decker/organic_molecules_notes_files/image008.gif"/>
          <p:cNvPicPr>
            <a:picLocks noChangeAspect="1" noChangeArrowheads="1"/>
          </p:cNvPicPr>
          <p:nvPr/>
        </p:nvPicPr>
        <p:blipFill>
          <a:blip r:embed="rId3" cstate="print"/>
          <a:srcRect t="54271"/>
          <a:stretch>
            <a:fillRect/>
          </a:stretch>
        </p:blipFill>
        <p:spPr bwMode="auto">
          <a:xfrm>
            <a:off x="4800600" y="4495800"/>
            <a:ext cx="3638550" cy="1733550"/>
          </a:xfrm>
          <a:prstGeom prst="rect">
            <a:avLst/>
          </a:prstGeom>
          <a:noFill/>
        </p:spPr>
      </p:pic>
      <p:sp>
        <p:nvSpPr>
          <p:cNvPr id="6" name="TextBox 5"/>
          <p:cNvSpPr txBox="1"/>
          <p:nvPr/>
        </p:nvSpPr>
        <p:spPr>
          <a:xfrm>
            <a:off x="1447800" y="6248400"/>
            <a:ext cx="1524000" cy="369332"/>
          </a:xfrm>
          <a:prstGeom prst="rect">
            <a:avLst/>
          </a:prstGeom>
          <a:noFill/>
        </p:spPr>
        <p:txBody>
          <a:bodyPr wrap="square" rtlCol="0">
            <a:spAutoFit/>
          </a:bodyPr>
          <a:lstStyle/>
          <a:p>
            <a:pPr algn="ctr"/>
            <a:r>
              <a:rPr lang="en-US" dirty="0" smtClean="0"/>
              <a:t>Protein</a:t>
            </a:r>
            <a:endParaRPr lang="en-US" dirty="0"/>
          </a:p>
        </p:txBody>
      </p:sp>
      <p:sp>
        <p:nvSpPr>
          <p:cNvPr id="7" name="TextBox 6"/>
          <p:cNvSpPr txBox="1"/>
          <p:nvPr/>
        </p:nvSpPr>
        <p:spPr>
          <a:xfrm>
            <a:off x="7086600" y="4572000"/>
            <a:ext cx="1524000" cy="369332"/>
          </a:xfrm>
          <a:prstGeom prst="rect">
            <a:avLst/>
          </a:prstGeom>
          <a:noFill/>
        </p:spPr>
        <p:txBody>
          <a:bodyPr wrap="square" rtlCol="0">
            <a:spAutoFit/>
          </a:bodyPr>
          <a:lstStyle/>
          <a:p>
            <a:pPr algn="ctr"/>
            <a:r>
              <a:rPr lang="en-US" dirty="0" smtClean="0"/>
              <a:t>Carbohydrate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Part C:</a:t>
            </a:r>
            <a:r>
              <a:rPr lang="en-US" sz="3200" dirty="0" smtClean="0"/>
              <a:t> Describe how the functions of proteins differ from the functions of carbohydrates.</a:t>
            </a:r>
            <a:br>
              <a:rPr lang="en-US" sz="3200" dirty="0" smtClean="0"/>
            </a:br>
            <a:endParaRPr lang="en-US" sz="3200" dirty="0"/>
          </a:p>
        </p:txBody>
      </p:sp>
      <p:sp>
        <p:nvSpPr>
          <p:cNvPr id="3" name="Content Placeholder 2"/>
          <p:cNvSpPr>
            <a:spLocks noGrp="1"/>
          </p:cNvSpPr>
          <p:nvPr>
            <p:ph idx="1"/>
          </p:nvPr>
        </p:nvSpPr>
        <p:spPr>
          <a:xfrm>
            <a:off x="304800" y="1524000"/>
            <a:ext cx="8229600" cy="4525963"/>
          </a:xfrm>
        </p:spPr>
        <p:txBody>
          <a:bodyPr/>
          <a:lstStyle/>
          <a:p>
            <a:r>
              <a:rPr lang="en-US" dirty="0" smtClean="0"/>
              <a:t>Carbohydrates are our essential energy molecules to be use almost immediately (simple sugars like glucose) or stored in the liver as glycogen. </a:t>
            </a:r>
          </a:p>
          <a:p>
            <a:r>
              <a:rPr lang="en-US" dirty="0" smtClean="0"/>
              <a:t>Proteins are building and regulatory compounds (such as hormones and enzymes). Muscles and cell membranes contain proteins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10.) Substance A is converted to substance B in a metabolic reaction.  Which statement </a:t>
            </a:r>
            <a:r>
              <a:rPr lang="en-US" sz="2800" b="1" dirty="0" smtClean="0"/>
              <a:t>best </a:t>
            </a:r>
            <a:r>
              <a:rPr lang="en-US" sz="2800" dirty="0" smtClean="0"/>
              <a:t>describes the </a:t>
            </a:r>
            <a:br>
              <a:rPr lang="en-US" sz="2800" dirty="0" smtClean="0"/>
            </a:br>
            <a:r>
              <a:rPr lang="en-US" sz="2800" dirty="0" smtClean="0"/>
              <a:t>            role of an enzyme during this reaction?</a:t>
            </a:r>
            <a:br>
              <a:rPr lang="en-US" sz="2800" dirty="0" smtClean="0"/>
            </a:br>
            <a:endParaRPr lang="en-US" sz="2800" dirty="0"/>
          </a:p>
        </p:txBody>
      </p:sp>
      <p:sp>
        <p:nvSpPr>
          <p:cNvPr id="3" name="Content Placeholder 2"/>
          <p:cNvSpPr>
            <a:spLocks noGrp="1"/>
          </p:cNvSpPr>
          <p:nvPr>
            <p:ph idx="1"/>
          </p:nvPr>
        </p:nvSpPr>
        <p:spPr/>
        <p:txBody>
          <a:bodyPr>
            <a:normAutofit/>
          </a:bodyPr>
          <a:lstStyle/>
          <a:p>
            <a:pPr>
              <a:buNone/>
            </a:pPr>
            <a:r>
              <a:rPr lang="en-US" dirty="0" smtClean="0"/>
              <a:t>A.) It adjusts the pH of the reaction medium.</a:t>
            </a:r>
          </a:p>
          <a:p>
            <a:pPr>
              <a:buNone/>
            </a:pPr>
            <a:r>
              <a:rPr lang="en-US" dirty="0" smtClean="0"/>
              <a:t>B.) It provides energy to carry out the reaction</a:t>
            </a:r>
          </a:p>
          <a:p>
            <a:pPr>
              <a:buNone/>
            </a:pPr>
            <a:r>
              <a:rPr lang="en-US" dirty="0" smtClean="0"/>
              <a:t>C.) It dissolves substance A in the reaction medium</a:t>
            </a:r>
          </a:p>
          <a:p>
            <a:pPr>
              <a:buNone/>
            </a:pPr>
            <a:r>
              <a:rPr lang="en-US" dirty="0" smtClean="0"/>
              <a:t>D.) It speeds up the reaction without being consumed. </a:t>
            </a:r>
            <a:endParaRPr lang="en-US" dirty="0"/>
          </a:p>
        </p:txBody>
      </p:sp>
      <p:sp>
        <p:nvSpPr>
          <p:cNvPr id="4" name="Explosion 2 3"/>
          <p:cNvSpPr/>
          <p:nvPr/>
        </p:nvSpPr>
        <p:spPr>
          <a:xfrm>
            <a:off x="381000" y="38100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r>
              <a:rPr lang="en-US" dirty="0" smtClean="0"/>
              <a:t>Enzymes are organic catalysts which regulate the rate of a reaction. They allow reactions to take place under conditions that will not damage a cell.</a:t>
            </a:r>
          </a:p>
          <a:p>
            <a:r>
              <a:rPr lang="en-US" dirty="0" smtClean="0"/>
              <a:t>Enzymes are reusable. They do not break down under normal conditions.</a:t>
            </a:r>
          </a:p>
          <a:p>
            <a:pPr lvl="1"/>
            <a:r>
              <a:rPr lang="en-US" dirty="0" smtClean="0"/>
              <a:t>Regulated by temperature, concentration and </a:t>
            </a:r>
            <a:r>
              <a:rPr lang="en-US" dirty="0" err="1" smtClean="0"/>
              <a:t>pH.</a:t>
            </a:r>
            <a:endParaRPr lang="en-US" dirty="0"/>
          </a:p>
        </p:txBody>
      </p:sp>
      <p:pic>
        <p:nvPicPr>
          <p:cNvPr id="35842" name="Picture 2" descr="http://faculty.clintoncc.suny.edu/faculty/michael.gregory/files/Bio%20101/Bio%20101%20Lectures/Energy/Image4.gif"/>
          <p:cNvPicPr>
            <a:picLocks noChangeAspect="1" noChangeArrowheads="1"/>
          </p:cNvPicPr>
          <p:nvPr/>
        </p:nvPicPr>
        <p:blipFill>
          <a:blip r:embed="rId2" cstate="print"/>
          <a:srcRect/>
          <a:stretch>
            <a:fillRect/>
          </a:stretch>
        </p:blipFill>
        <p:spPr bwMode="auto">
          <a:xfrm>
            <a:off x="3505200" y="4419600"/>
            <a:ext cx="2152650" cy="1685926"/>
          </a:xfrm>
          <a:prstGeom prst="rect">
            <a:avLst/>
          </a:prstGeom>
          <a:noFill/>
        </p:spPr>
      </p:pic>
      <p:pic>
        <p:nvPicPr>
          <p:cNvPr id="35844" name="Picture 4" descr="http://faculty.clintoncc.suny.edu/faculty/michael.gregory/files/Bio%20101/Bio%20101%20Lectures/Energy/energy10.gif"/>
          <p:cNvPicPr>
            <a:picLocks noChangeAspect="1" noChangeArrowheads="1"/>
          </p:cNvPicPr>
          <p:nvPr/>
        </p:nvPicPr>
        <p:blipFill>
          <a:blip r:embed="rId3" cstate="print"/>
          <a:srcRect/>
          <a:stretch>
            <a:fillRect/>
          </a:stretch>
        </p:blipFill>
        <p:spPr bwMode="auto">
          <a:xfrm>
            <a:off x="228600" y="4419600"/>
            <a:ext cx="2990850" cy="2124075"/>
          </a:xfrm>
          <a:prstGeom prst="rect">
            <a:avLst/>
          </a:prstGeom>
          <a:noFill/>
        </p:spPr>
      </p:pic>
      <p:pic>
        <p:nvPicPr>
          <p:cNvPr id="35846" name="Picture 6" descr="http://faculty.clintoncc.suny.edu/faculty/michael.gregory/files/bio%20101/bio%20101%20laboratory/enzymes/pepsin_trypsin.jpg"/>
          <p:cNvPicPr>
            <a:picLocks noChangeAspect="1" noChangeArrowheads="1"/>
          </p:cNvPicPr>
          <p:nvPr/>
        </p:nvPicPr>
        <p:blipFill>
          <a:blip r:embed="rId4" cstate="print"/>
          <a:srcRect/>
          <a:stretch>
            <a:fillRect/>
          </a:stretch>
        </p:blipFill>
        <p:spPr bwMode="auto">
          <a:xfrm>
            <a:off x="5715000" y="4572000"/>
            <a:ext cx="3133725" cy="20288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1800" dirty="0" smtClean="0"/>
              <a:t>11.) A scientist observes that, when the pH of the environment surrounding an 	enzyme is changed, the rate the enzyme catalyzes a reaction greatly 	decreases.  Which statement </a:t>
            </a:r>
            <a:r>
              <a:rPr lang="en-US" sz="1800" b="1" dirty="0" smtClean="0"/>
              <a:t>best</a:t>
            </a:r>
            <a:r>
              <a:rPr lang="en-US" sz="1800" dirty="0" smtClean="0"/>
              <a:t> describes how a change in pH                                              </a:t>
            </a:r>
            <a:br>
              <a:rPr lang="en-US" sz="1800" dirty="0" smtClean="0"/>
            </a:br>
            <a:r>
              <a:rPr lang="en-US" sz="1800" dirty="0" smtClean="0"/>
              <a:t>          	can affect an enzyme?</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r>
              <a:rPr lang="en-US" dirty="0" smtClean="0"/>
              <a:t>Think of an enzyme like a puzzle piece or a key. If extreme heat is added to it, it will burn or melt, changing its shape. The area where the enzyme reacts with the substrate is called the active site. If the active site is altered, it can no longer function</a:t>
            </a:r>
          </a:p>
          <a:p>
            <a:r>
              <a:rPr lang="en-US" dirty="0" smtClean="0"/>
              <a:t>This change in shape is called denaturing. </a:t>
            </a:r>
          </a:p>
          <a:p>
            <a:r>
              <a:rPr lang="en-US" dirty="0" smtClean="0"/>
              <a:t>See graphs on prior page for clarification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dirty="0" smtClean="0"/>
              <a:t>12.) Using a microscope, a student observes a small, green organelle in a plant cell.  	Which energy transformation </a:t>
            </a:r>
            <a:r>
              <a:rPr lang="en-US" sz="2000" b="1" dirty="0" smtClean="0"/>
              <a:t>most likely</a:t>
            </a:r>
            <a:r>
              <a:rPr lang="en-US" sz="2000" dirty="0" smtClean="0"/>
              <a:t> occurs first within the observed 	organelle?</a:t>
            </a:r>
            <a:br>
              <a:rPr lang="en-US" sz="2000" dirty="0" smtClean="0"/>
            </a:br>
            <a:endParaRPr lang="en-US" sz="2000" dirty="0"/>
          </a:p>
        </p:txBody>
      </p:sp>
      <p:sp>
        <p:nvSpPr>
          <p:cNvPr id="3" name="Content Placeholder 2"/>
          <p:cNvSpPr>
            <a:spLocks noGrp="1"/>
          </p:cNvSpPr>
          <p:nvPr>
            <p:ph idx="1"/>
          </p:nvPr>
        </p:nvSpPr>
        <p:spPr/>
        <p:txBody>
          <a:bodyPr>
            <a:normAutofit/>
          </a:bodyPr>
          <a:lstStyle/>
          <a:p>
            <a:pPr>
              <a:buNone/>
            </a:pPr>
            <a:r>
              <a:rPr lang="en-US" dirty="0" smtClean="0"/>
              <a:t>A.) ATP to light</a:t>
            </a:r>
          </a:p>
          <a:p>
            <a:pPr>
              <a:buNone/>
            </a:pPr>
            <a:r>
              <a:rPr lang="en-US" dirty="0" smtClean="0"/>
              <a:t>B.) light to chemical</a:t>
            </a:r>
          </a:p>
          <a:p>
            <a:pPr>
              <a:buNone/>
            </a:pPr>
            <a:r>
              <a:rPr lang="en-US" dirty="0" smtClean="0"/>
              <a:t>C.) heat to electrical</a:t>
            </a:r>
          </a:p>
          <a:p>
            <a:pPr>
              <a:buNone/>
            </a:pPr>
            <a:r>
              <a:rPr lang="en-US" dirty="0" smtClean="0"/>
              <a:t>D.) chemical to chemical</a:t>
            </a:r>
          </a:p>
          <a:p>
            <a:pPr>
              <a:buNone/>
            </a:pPr>
            <a:endParaRPr lang="en-US" dirty="0"/>
          </a:p>
        </p:txBody>
      </p:sp>
      <p:sp>
        <p:nvSpPr>
          <p:cNvPr id="4" name="Explosion 2 3"/>
          <p:cNvSpPr/>
          <p:nvPr/>
        </p:nvSpPr>
        <p:spPr>
          <a:xfrm>
            <a:off x="304800" y="2133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Photosynthesis</a:t>
            </a:r>
            <a:endParaRPr lang="en-US" dirty="0"/>
          </a:p>
        </p:txBody>
      </p:sp>
      <p:sp>
        <p:nvSpPr>
          <p:cNvPr id="3" name="Content Placeholder 2"/>
          <p:cNvSpPr>
            <a:spLocks noGrp="1"/>
          </p:cNvSpPr>
          <p:nvPr>
            <p:ph idx="1"/>
          </p:nvPr>
        </p:nvSpPr>
        <p:spPr>
          <a:xfrm>
            <a:off x="457200" y="914400"/>
            <a:ext cx="8229600" cy="4525963"/>
          </a:xfrm>
        </p:spPr>
        <p:txBody>
          <a:bodyPr>
            <a:normAutofit/>
          </a:bodyPr>
          <a:lstStyle/>
          <a:p>
            <a:pPr>
              <a:buNone/>
            </a:pPr>
            <a:r>
              <a:rPr lang="en-US" sz="2800" b="1" dirty="0" smtClean="0"/>
              <a:t>Is the process whereby organisms convert light energy into chemical bond energy of glucose</a:t>
            </a:r>
          </a:p>
          <a:p>
            <a:r>
              <a:rPr lang="en-US" sz="2800" dirty="0" smtClean="0"/>
              <a:t>It occurs in the Chloroplasts of plant cells</a:t>
            </a:r>
            <a:endParaRPr lang="en-US" sz="2800" dirty="0"/>
          </a:p>
        </p:txBody>
      </p:sp>
      <p:pic>
        <p:nvPicPr>
          <p:cNvPr id="38918" name="Picture 6" descr="http://www.biology.iupui.edu/biocourses/N100/images/ch9chloroplast.jpg"/>
          <p:cNvPicPr>
            <a:picLocks noChangeAspect="1" noChangeArrowheads="1"/>
          </p:cNvPicPr>
          <p:nvPr/>
        </p:nvPicPr>
        <p:blipFill>
          <a:blip r:embed="rId2" cstate="print"/>
          <a:srcRect/>
          <a:stretch>
            <a:fillRect/>
          </a:stretch>
        </p:blipFill>
        <p:spPr bwMode="auto">
          <a:xfrm>
            <a:off x="1371600" y="2286000"/>
            <a:ext cx="6076950" cy="4572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smtClean="0"/>
              <a:t>13.) Photosynthesis and cellular respiration are two major processes of	carbon 	cycling in living organisms.  Which statement correctly describes one 	similarity between photosynthesis and cellular respiration?</a:t>
            </a:r>
            <a:br>
              <a:rPr lang="en-US" sz="2000" dirty="0" smtClean="0"/>
            </a:br>
            <a:endParaRPr lang="en-US" sz="2000" dirty="0"/>
          </a:p>
        </p:txBody>
      </p:sp>
      <p:sp>
        <p:nvSpPr>
          <p:cNvPr id="3" name="Content Placeholder 2"/>
          <p:cNvSpPr>
            <a:spLocks noGrp="1"/>
          </p:cNvSpPr>
          <p:nvPr>
            <p:ph idx="1"/>
          </p:nvPr>
        </p:nvSpPr>
        <p:spPr>
          <a:xfrm>
            <a:off x="381000" y="1295400"/>
            <a:ext cx="8229600" cy="2590800"/>
          </a:xfrm>
        </p:spPr>
        <p:txBody>
          <a:bodyPr>
            <a:normAutofit/>
          </a:bodyPr>
          <a:lstStyle/>
          <a:p>
            <a:pPr lvl="0">
              <a:buNone/>
            </a:pPr>
            <a:r>
              <a:rPr lang="en-US" sz="2800" dirty="0" smtClean="0"/>
              <a:t>A) Both occur in animal and plant cells.</a:t>
            </a:r>
          </a:p>
          <a:p>
            <a:pPr lvl="0">
              <a:buNone/>
            </a:pPr>
            <a:r>
              <a:rPr lang="en-US" sz="2800" b="1" dirty="0" smtClean="0"/>
              <a:t>B) </a:t>
            </a:r>
            <a:r>
              <a:rPr lang="en-US" sz="2800" dirty="0" smtClean="0"/>
              <a:t>Both include reactions that transform energy.</a:t>
            </a:r>
          </a:p>
          <a:p>
            <a:pPr lvl="0">
              <a:buNone/>
            </a:pPr>
            <a:r>
              <a:rPr lang="en-US" sz="2800" dirty="0" smtClean="0"/>
              <a:t>C) Both convert light energy into chemical energy.</a:t>
            </a:r>
          </a:p>
          <a:p>
            <a:pPr>
              <a:buNone/>
            </a:pPr>
            <a:r>
              <a:rPr lang="en-US" sz="2800" dirty="0" smtClean="0"/>
              <a:t>D) Both synthesize organic molecules as end products.—</a:t>
            </a:r>
            <a:endParaRPr lang="en-US" sz="2800" dirty="0"/>
          </a:p>
        </p:txBody>
      </p:sp>
      <p:sp>
        <p:nvSpPr>
          <p:cNvPr id="4" name="Explosion 2 3"/>
          <p:cNvSpPr/>
          <p:nvPr/>
        </p:nvSpPr>
        <p:spPr>
          <a:xfrm>
            <a:off x="304800" y="2133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descr="http://www.tomatosphere.org/teacher-resources/teachers-guide/grades-8-10/images/photosynthesis-respiration.jpg"/>
          <p:cNvPicPr>
            <a:picLocks noChangeAspect="1" noChangeArrowheads="1"/>
          </p:cNvPicPr>
          <p:nvPr/>
        </p:nvPicPr>
        <p:blipFill>
          <a:blip r:embed="rId2" cstate="print"/>
          <a:srcRect/>
          <a:stretch>
            <a:fillRect/>
          </a:stretch>
        </p:blipFill>
        <p:spPr bwMode="auto">
          <a:xfrm>
            <a:off x="1447800" y="3810000"/>
            <a:ext cx="6019800" cy="26115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lnSpcReduction="10000"/>
          </a:bodyPr>
          <a:lstStyle/>
          <a:p>
            <a:pPr marL="0" indent="0">
              <a:buNone/>
            </a:pPr>
            <a:r>
              <a:rPr lang="en-US" b="1" dirty="0" smtClean="0"/>
              <a:t>All living things:</a:t>
            </a:r>
          </a:p>
          <a:p>
            <a:r>
              <a:rPr lang="en-US" dirty="0" smtClean="0"/>
              <a:t>Are made up of cells</a:t>
            </a:r>
          </a:p>
          <a:p>
            <a:r>
              <a:rPr lang="en-US" dirty="0" smtClean="0"/>
              <a:t>Have a universal genetic code</a:t>
            </a:r>
          </a:p>
          <a:p>
            <a:r>
              <a:rPr lang="en-US" dirty="0" smtClean="0"/>
              <a:t>Need a constant flow of energy</a:t>
            </a:r>
          </a:p>
          <a:p>
            <a:r>
              <a:rPr lang="en-US" dirty="0" smtClean="0"/>
              <a:t>Are capable of reproducing (on their own)</a:t>
            </a:r>
          </a:p>
          <a:p>
            <a:r>
              <a:rPr lang="en-US" dirty="0" smtClean="0"/>
              <a:t>Grow and Develop</a:t>
            </a:r>
          </a:p>
          <a:p>
            <a:r>
              <a:rPr lang="en-US" dirty="0" smtClean="0"/>
              <a:t>Have a level of organization (cells, tissue, organs, organ systems, organism)</a:t>
            </a:r>
          </a:p>
          <a:p>
            <a:r>
              <a:rPr lang="en-US" dirty="0" smtClean="0"/>
              <a:t>Respond to Stimuli</a:t>
            </a:r>
          </a:p>
          <a:p>
            <a:endParaRPr lang="en-US" dirty="0" smtClean="0"/>
          </a:p>
        </p:txBody>
      </p:sp>
    </p:spTree>
    <p:extLst>
      <p:ext uri="{BB962C8B-B14F-4D97-AF65-F5344CB8AC3E}">
        <p14:creationId xmlns:p14="http://schemas.microsoft.com/office/powerpoint/2010/main" val="3790146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Photosynthesis </a:t>
            </a:r>
            <a:r>
              <a:rPr lang="en-US" dirty="0" err="1" smtClean="0"/>
              <a:t>vs</a:t>
            </a:r>
            <a:r>
              <a:rPr lang="en-US" dirty="0" smtClean="0"/>
              <a:t> Respiration</a:t>
            </a:r>
            <a:endParaRPr lang="en-US" dirty="0"/>
          </a:p>
        </p:txBody>
      </p:sp>
      <p:sp>
        <p:nvSpPr>
          <p:cNvPr id="3" name="Content Placeholder 2"/>
          <p:cNvSpPr>
            <a:spLocks noGrp="1"/>
          </p:cNvSpPr>
          <p:nvPr>
            <p:ph idx="1"/>
          </p:nvPr>
        </p:nvSpPr>
        <p:spPr>
          <a:xfrm>
            <a:off x="228600" y="1219200"/>
            <a:ext cx="8458200" cy="5257800"/>
          </a:xfrm>
        </p:spPr>
        <p:txBody>
          <a:bodyPr>
            <a:normAutofit fontScale="77500" lnSpcReduction="20000"/>
          </a:bodyPr>
          <a:lstStyle/>
          <a:p>
            <a:r>
              <a:rPr lang="en-US" dirty="0" smtClean="0"/>
              <a:t>Think of Photosynthesis like baking a cake. The plant takes raw material (CO2 and H20) and uses light energy to make Glucose (and releases O2 in the process)</a:t>
            </a:r>
          </a:p>
          <a:p>
            <a:pPr>
              <a:buNone/>
            </a:pPr>
            <a:r>
              <a:rPr lang="en-US" dirty="0" smtClean="0"/>
              <a:t>Respiration is the process whereby organisms break down glucose to provide energy to all life processes</a:t>
            </a:r>
          </a:p>
          <a:p>
            <a:pPr>
              <a:buNone/>
            </a:pPr>
            <a:r>
              <a:rPr lang="en-US" dirty="0" smtClean="0"/>
              <a:t>	Breaks down glucose (sometimes with O2 and others without it), transfers energy to a small energy transferring compound called ATP</a:t>
            </a:r>
          </a:p>
          <a:p>
            <a:r>
              <a:rPr lang="en-US" dirty="0" smtClean="0"/>
              <a:t>Think of Respiration like burning the cake. Energy is released from the bonds of glucose to be stored as ATP.</a:t>
            </a:r>
          </a:p>
          <a:p>
            <a:pPr>
              <a:buNone/>
            </a:pPr>
            <a:endParaRPr lang="en-US" dirty="0" smtClean="0"/>
          </a:p>
          <a:p>
            <a:pPr>
              <a:buNone/>
            </a:pPr>
            <a:r>
              <a:rPr lang="en-US" dirty="0" smtClean="0"/>
              <a:t>All plants (photosynthetic organisms)  undergo both Photosynthesis (only in the presence of light)  and Respiration (all of the time)</a:t>
            </a:r>
          </a:p>
          <a:p>
            <a:pPr>
              <a:buNone/>
            </a:pPr>
            <a:r>
              <a:rPr lang="en-US" dirty="0" smtClean="0"/>
              <a:t>All living organisms must go through respiration 24/7 </a:t>
            </a:r>
          </a:p>
          <a:p>
            <a:pPr>
              <a:buNone/>
            </a:pPr>
            <a:endParaRPr lang="en-US"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t>14.) A protein in a cell membrane changed its shape to move sodium 	and potassium ions against their concentration gradients.  	Which molecule was </a:t>
            </a:r>
            <a:r>
              <a:rPr lang="en-US" sz="2400" b="1" dirty="0" smtClean="0"/>
              <a:t>most</a:t>
            </a:r>
            <a:r>
              <a:rPr lang="en-US" sz="2400" dirty="0" smtClean="0"/>
              <a:t> </a:t>
            </a:r>
            <a:r>
              <a:rPr lang="en-US" sz="2400" b="1" dirty="0" smtClean="0"/>
              <a:t>likely</a:t>
            </a:r>
            <a:r>
              <a:rPr lang="en-US" sz="2400" dirty="0" smtClean="0"/>
              <a:t> used by the protein as an 	energy source?</a:t>
            </a:r>
            <a:br>
              <a:rPr lang="en-US" sz="2400" dirty="0" smtClean="0"/>
            </a:br>
            <a:endParaRPr lang="en-US" sz="2400" dirty="0"/>
          </a:p>
        </p:txBody>
      </p:sp>
      <p:sp>
        <p:nvSpPr>
          <p:cNvPr id="3" name="Content Placeholder 2"/>
          <p:cNvSpPr>
            <a:spLocks noGrp="1"/>
          </p:cNvSpPr>
          <p:nvPr>
            <p:ph idx="1"/>
          </p:nvPr>
        </p:nvSpPr>
        <p:spPr/>
        <p:txBody>
          <a:bodyPr>
            <a:normAutofit/>
          </a:bodyPr>
          <a:lstStyle/>
          <a:p>
            <a:pPr lvl="0">
              <a:buNone/>
            </a:pPr>
            <a:r>
              <a:rPr lang="en-US" b="1" dirty="0" smtClean="0"/>
              <a:t>A) ATP</a:t>
            </a:r>
            <a:endParaRPr lang="en-US" dirty="0" smtClean="0"/>
          </a:p>
          <a:p>
            <a:pPr lvl="0">
              <a:buNone/>
            </a:pPr>
            <a:r>
              <a:rPr lang="en-US" dirty="0" smtClean="0"/>
              <a:t>B) ADP</a:t>
            </a:r>
          </a:p>
          <a:p>
            <a:pPr lvl="0">
              <a:buNone/>
            </a:pPr>
            <a:r>
              <a:rPr lang="en-US" dirty="0" smtClean="0"/>
              <a:t>C) </a:t>
            </a:r>
            <a:r>
              <a:rPr lang="en-US" dirty="0" err="1" smtClean="0"/>
              <a:t>Catalase</a:t>
            </a:r>
            <a:endParaRPr lang="en-US" dirty="0" smtClean="0"/>
          </a:p>
          <a:p>
            <a:pPr lvl="0">
              <a:buNone/>
            </a:pPr>
            <a:r>
              <a:rPr lang="en-US" dirty="0" smtClean="0"/>
              <a:t>D) Amylase</a:t>
            </a:r>
          </a:p>
          <a:p>
            <a:endParaRPr lang="en-US" dirty="0"/>
          </a:p>
        </p:txBody>
      </p:sp>
      <p:sp>
        <p:nvSpPr>
          <p:cNvPr id="4" name="Explosion 2 3"/>
          <p:cNvSpPr/>
          <p:nvPr/>
        </p:nvSpPr>
        <p:spPr>
          <a:xfrm>
            <a:off x="304800" y="15240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8" name="Picture 2" descr="http://hyperphysics.phy-astr.gsu.edu/hbase/biology/imgbio/atpmol.gif"/>
          <p:cNvPicPr>
            <a:picLocks noChangeAspect="1" noChangeArrowheads="1"/>
          </p:cNvPicPr>
          <p:nvPr/>
        </p:nvPicPr>
        <p:blipFill>
          <a:blip r:embed="rId2" cstate="print"/>
          <a:srcRect/>
          <a:stretch>
            <a:fillRect/>
          </a:stretch>
        </p:blipFill>
        <p:spPr bwMode="auto">
          <a:xfrm>
            <a:off x="3352800" y="1752600"/>
            <a:ext cx="4888432" cy="3352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ATP – Temporary energy storage molecule</a:t>
            </a:r>
            <a:endParaRPr lang="en-US" dirty="0"/>
          </a:p>
        </p:txBody>
      </p:sp>
      <p:sp>
        <p:nvSpPr>
          <p:cNvPr id="3" name="Content Placeholder 2"/>
          <p:cNvSpPr>
            <a:spLocks noGrp="1"/>
          </p:cNvSpPr>
          <p:nvPr>
            <p:ph idx="1"/>
          </p:nvPr>
        </p:nvSpPr>
        <p:spPr/>
        <p:txBody>
          <a:bodyPr/>
          <a:lstStyle/>
          <a:p>
            <a:pPr>
              <a:buNone/>
            </a:pPr>
            <a:r>
              <a:rPr lang="en-US" dirty="0" smtClean="0"/>
              <a:t>ATP is a readily usable form of chemical energy. By breaking off the 3</a:t>
            </a:r>
            <a:r>
              <a:rPr lang="en-US" baseline="30000" dirty="0" smtClean="0"/>
              <a:t>rd</a:t>
            </a:r>
            <a:r>
              <a:rPr lang="en-US" dirty="0" smtClean="0"/>
              <a:t> phosphate (ATP = adenosine </a:t>
            </a:r>
            <a:r>
              <a:rPr lang="en-US" b="1" dirty="0" err="1" smtClean="0"/>
              <a:t>tri</a:t>
            </a:r>
            <a:r>
              <a:rPr lang="en-US" dirty="0" err="1" smtClean="0"/>
              <a:t>phosphate</a:t>
            </a:r>
            <a:r>
              <a:rPr lang="en-US" dirty="0" smtClean="0"/>
              <a:t>), energy is release to allow reactions to happen, such as changing the shape of a protein</a:t>
            </a:r>
            <a:endParaRPr lang="en-US" dirty="0"/>
          </a:p>
        </p:txBody>
      </p:sp>
      <p:pic>
        <p:nvPicPr>
          <p:cNvPr id="44034" name="Picture 2" descr="http://hyperphysics.phy-astr.gsu.edu/hbase/biology/imgbio/atpmol.gif"/>
          <p:cNvPicPr>
            <a:picLocks noChangeAspect="1" noChangeArrowheads="1"/>
          </p:cNvPicPr>
          <p:nvPr/>
        </p:nvPicPr>
        <p:blipFill>
          <a:blip r:embed="rId2" cstate="print"/>
          <a:srcRect/>
          <a:stretch>
            <a:fillRect/>
          </a:stretch>
        </p:blipFill>
        <p:spPr bwMode="auto">
          <a:xfrm>
            <a:off x="4724400" y="3886200"/>
            <a:ext cx="3638550" cy="2495551"/>
          </a:xfrm>
          <a:prstGeom prst="rect">
            <a:avLst/>
          </a:prstGeom>
          <a:noFill/>
        </p:spPr>
      </p:pic>
      <p:cxnSp>
        <p:nvCxnSpPr>
          <p:cNvPr id="6" name="Straight Arrow Connector 5"/>
          <p:cNvCxnSpPr/>
          <p:nvPr/>
        </p:nvCxnSpPr>
        <p:spPr>
          <a:xfrm rot="16200000" flipV="1">
            <a:off x="5372100" y="5448300"/>
            <a:ext cx="304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p:cNvSpPr/>
          <p:nvPr/>
        </p:nvSpPr>
        <p:spPr>
          <a:xfrm>
            <a:off x="3505200" y="2514600"/>
            <a:ext cx="2362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400" dirty="0" smtClean="0"/>
              <a:t>15.) Use the diagrams below to answer the question.</a:t>
            </a:r>
            <a:br>
              <a:rPr lang="en-US" sz="2400" dirty="0" smtClean="0"/>
            </a:br>
            <a:endParaRPr lang="en-US" sz="2400" dirty="0"/>
          </a:p>
        </p:txBody>
      </p:sp>
      <p:sp>
        <p:nvSpPr>
          <p:cNvPr id="3" name="Content Placeholder 2"/>
          <p:cNvSpPr>
            <a:spLocks noGrp="1"/>
          </p:cNvSpPr>
          <p:nvPr>
            <p:ph idx="1"/>
          </p:nvPr>
        </p:nvSpPr>
        <p:spPr>
          <a:xfrm>
            <a:off x="457200" y="3429000"/>
            <a:ext cx="8229600" cy="2697163"/>
          </a:xfrm>
        </p:spPr>
        <p:txBody>
          <a:bodyPr/>
          <a:lstStyle/>
          <a:p>
            <a:r>
              <a:rPr lang="en-US" b="1" dirty="0" smtClean="0"/>
              <a:t>Part A</a:t>
            </a:r>
            <a:r>
              <a:rPr lang="en-US" dirty="0" smtClean="0"/>
              <a:t>: Complete the chart below by describing energy transformations involved in each process.</a:t>
            </a:r>
            <a:endParaRPr lang="en-US" dirty="0"/>
          </a:p>
        </p:txBody>
      </p:sp>
      <p:sp>
        <p:nvSpPr>
          <p:cNvPr id="38" name="TextBox 37"/>
          <p:cNvSpPr txBox="1"/>
          <p:nvPr/>
        </p:nvSpPr>
        <p:spPr>
          <a:xfrm>
            <a:off x="914400" y="1905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in</a:t>
            </a:r>
            <a:endParaRPr lang="en-US" dirty="0"/>
          </a:p>
        </p:txBody>
      </p:sp>
      <p:sp>
        <p:nvSpPr>
          <p:cNvPr id="41" name="TextBox 40"/>
          <p:cNvSpPr txBox="1"/>
          <p:nvPr/>
        </p:nvSpPr>
        <p:spPr>
          <a:xfrm>
            <a:off x="838200" y="27432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in</a:t>
            </a:r>
            <a:endParaRPr lang="en-US" dirty="0"/>
          </a:p>
        </p:txBody>
      </p:sp>
      <p:sp>
        <p:nvSpPr>
          <p:cNvPr id="42" name="TextBox 41"/>
          <p:cNvSpPr txBox="1"/>
          <p:nvPr/>
        </p:nvSpPr>
        <p:spPr>
          <a:xfrm>
            <a:off x="6400800" y="1905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out</a:t>
            </a:r>
            <a:endParaRPr lang="en-US" dirty="0"/>
          </a:p>
        </p:txBody>
      </p:sp>
      <p:sp>
        <p:nvSpPr>
          <p:cNvPr id="43" name="TextBox 42"/>
          <p:cNvSpPr txBox="1"/>
          <p:nvPr/>
        </p:nvSpPr>
        <p:spPr>
          <a:xfrm>
            <a:off x="6400800" y="2667000"/>
            <a:ext cx="1905000" cy="369332"/>
          </a:xfrm>
          <a:prstGeom prst="rect">
            <a:avLst/>
          </a:prstGeom>
          <a:noFill/>
          <a:ln w="25400">
            <a:solidFill>
              <a:schemeClr val="accent1">
                <a:shade val="50000"/>
              </a:schemeClr>
            </a:solidFill>
          </a:ln>
        </p:spPr>
        <p:txBody>
          <a:bodyPr wrap="square" rtlCol="0">
            <a:spAutoFit/>
          </a:bodyPr>
          <a:lstStyle/>
          <a:p>
            <a:pPr algn="ctr"/>
            <a:r>
              <a:rPr lang="en-US" dirty="0" smtClean="0"/>
              <a:t>Energy out</a:t>
            </a:r>
            <a:endParaRPr lang="en-US" dirty="0"/>
          </a:p>
        </p:txBody>
      </p:sp>
      <p:sp>
        <p:nvSpPr>
          <p:cNvPr id="44" name="Oval 43"/>
          <p:cNvSpPr/>
          <p:nvPr/>
        </p:nvSpPr>
        <p:spPr>
          <a:xfrm>
            <a:off x="3429000" y="1752600"/>
            <a:ext cx="2362200" cy="60960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733800" y="2590800"/>
            <a:ext cx="1905000" cy="369332"/>
          </a:xfrm>
          <a:prstGeom prst="rect">
            <a:avLst/>
          </a:prstGeom>
          <a:noFill/>
          <a:ln w="25400">
            <a:noFill/>
          </a:ln>
        </p:spPr>
        <p:txBody>
          <a:bodyPr wrap="square" rtlCol="0">
            <a:spAutoFit/>
          </a:bodyPr>
          <a:lstStyle/>
          <a:p>
            <a:pPr algn="ctr"/>
            <a:r>
              <a:rPr lang="en-US" dirty="0" smtClean="0"/>
              <a:t>Respiration</a:t>
            </a:r>
            <a:endParaRPr lang="en-US" dirty="0"/>
          </a:p>
        </p:txBody>
      </p:sp>
      <p:sp>
        <p:nvSpPr>
          <p:cNvPr id="46" name="TextBox 45"/>
          <p:cNvSpPr txBox="1"/>
          <p:nvPr/>
        </p:nvSpPr>
        <p:spPr>
          <a:xfrm>
            <a:off x="3581400" y="1828800"/>
            <a:ext cx="1905000" cy="369332"/>
          </a:xfrm>
          <a:prstGeom prst="rect">
            <a:avLst/>
          </a:prstGeom>
          <a:noFill/>
          <a:ln w="25400">
            <a:noFill/>
          </a:ln>
        </p:spPr>
        <p:txBody>
          <a:bodyPr wrap="square" rtlCol="0">
            <a:spAutoFit/>
          </a:bodyPr>
          <a:lstStyle/>
          <a:p>
            <a:pPr algn="ctr"/>
            <a:r>
              <a:rPr lang="en-US" dirty="0" smtClean="0"/>
              <a:t>Photosynthesis</a:t>
            </a:r>
            <a:endParaRPr lang="en-US" dirty="0"/>
          </a:p>
        </p:txBody>
      </p:sp>
      <p:cxnSp>
        <p:nvCxnSpPr>
          <p:cNvPr id="50" name="Straight Arrow Connector 49"/>
          <p:cNvCxnSpPr>
            <a:stCxn id="38" idx="3"/>
            <a:endCxn id="44" idx="2"/>
          </p:cNvCxnSpPr>
          <p:nvPr/>
        </p:nvCxnSpPr>
        <p:spPr>
          <a:xfrm flipV="1">
            <a:off x="2819400" y="20574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867400" y="2895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895600" y="2895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791200" y="2133600"/>
            <a:ext cx="609600" cy="32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20" name="Content Placeholder 19"/>
          <p:cNvGraphicFramePr>
            <a:graphicFrameLocks noGrp="1"/>
          </p:cNvGraphicFramePr>
          <p:nvPr>
            <p:ph idx="1"/>
          </p:nvPr>
        </p:nvGraphicFramePr>
        <p:xfrm>
          <a:off x="152400" y="1828800"/>
          <a:ext cx="8534400" cy="3380764"/>
        </p:xfrm>
        <a:graphic>
          <a:graphicData uri="http://schemas.openxmlformats.org/drawingml/2006/table">
            <a:tbl>
              <a:tblPr/>
              <a:tblGrid>
                <a:gridCol w="1828800"/>
                <a:gridCol w="6705600"/>
              </a:tblGrid>
              <a:tr h="835589">
                <a:tc>
                  <a:txBody>
                    <a:bodyPr/>
                    <a:lstStyle/>
                    <a:p>
                      <a:pPr marL="0" marR="0" algn="ctr">
                        <a:spcBef>
                          <a:spcPts val="0"/>
                        </a:spcBef>
                        <a:spcAft>
                          <a:spcPts val="0"/>
                        </a:spcAft>
                      </a:pPr>
                      <a:r>
                        <a:rPr lang="en-US" sz="2000" b="1" dirty="0">
                          <a:latin typeface="Calibri"/>
                          <a:cs typeface="Times New Roman"/>
                        </a:rPr>
                        <a:t>Process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kern="0">
                          <a:latin typeface="Calibri"/>
                          <a:cs typeface="Times New Roman"/>
                        </a:rPr>
                        <a:t>Energy Transformations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596">
                <a:tc>
                  <a:txBody>
                    <a:bodyPr/>
                    <a:lstStyle/>
                    <a:p>
                      <a:pPr marL="0" marR="0" algn="ctr">
                        <a:lnSpc>
                          <a:spcPct val="115000"/>
                        </a:lnSpc>
                        <a:spcBef>
                          <a:spcPts val="0"/>
                        </a:spcBef>
                        <a:spcAft>
                          <a:spcPts val="0"/>
                        </a:spcAft>
                      </a:pPr>
                      <a:r>
                        <a:rPr lang="en-US" sz="2000" b="1" dirty="0" smtClean="0">
                          <a:solidFill>
                            <a:srgbClr val="009900"/>
                          </a:solidFill>
                          <a:latin typeface="Calibri"/>
                          <a:ea typeface="Calibri"/>
                          <a:cs typeface="Times New Roman"/>
                        </a:rPr>
                        <a:t>Photosynthesis</a:t>
                      </a:r>
                      <a:endParaRPr lang="en-US" sz="2000" b="1" dirty="0">
                        <a:solidFill>
                          <a:srgbClr val="009900"/>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i="1" dirty="0">
                          <a:solidFill>
                            <a:srgbClr val="009900"/>
                          </a:solidFill>
                          <a:latin typeface="Calibri"/>
                          <a:ea typeface="Calibri"/>
                          <a:cs typeface="Times New Roman"/>
                        </a:rPr>
                        <a:t>CO</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 and H</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O are transformed using the energy from sunlight to create C</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H</a:t>
                      </a:r>
                      <a:r>
                        <a:rPr lang="en-US" sz="2000" b="1" i="1" baseline="-25000" dirty="0">
                          <a:solidFill>
                            <a:srgbClr val="009900"/>
                          </a:solidFill>
                          <a:latin typeface="Calibri"/>
                          <a:ea typeface="Calibri"/>
                          <a:cs typeface="Times New Roman"/>
                        </a:rPr>
                        <a:t>12</a:t>
                      </a:r>
                      <a:r>
                        <a:rPr lang="en-US" sz="2000" b="1" i="1" dirty="0">
                          <a:solidFill>
                            <a:srgbClr val="009900"/>
                          </a:solidFill>
                          <a:latin typeface="Calibri"/>
                          <a:ea typeface="Calibri"/>
                          <a:cs typeface="Times New Roman"/>
                        </a:rPr>
                        <a:t>O</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 and O</a:t>
                      </a:r>
                      <a:r>
                        <a:rPr lang="en-US" sz="2000" b="1" i="1" baseline="-25000" dirty="0">
                          <a:solidFill>
                            <a:srgbClr val="009900"/>
                          </a:solidFill>
                          <a:latin typeface="Calibri"/>
                          <a:ea typeface="Calibri"/>
                          <a:cs typeface="Times New Roman"/>
                        </a:rPr>
                        <a:t>2</a:t>
                      </a:r>
                      <a:r>
                        <a:rPr lang="en-US" sz="2000" b="1" i="1" dirty="0">
                          <a:solidFill>
                            <a:srgbClr val="009900"/>
                          </a:solidFill>
                          <a:latin typeface="Calibri"/>
                          <a:ea typeface="Calibri"/>
                          <a:cs typeface="Times New Roman"/>
                        </a:rPr>
                        <a:t>. The captured and used energy is stored in the chemical bonds of glucose (C</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H</a:t>
                      </a:r>
                      <a:r>
                        <a:rPr lang="en-US" sz="2000" b="1" i="1" baseline="-25000" dirty="0">
                          <a:solidFill>
                            <a:srgbClr val="009900"/>
                          </a:solidFill>
                          <a:latin typeface="Calibri"/>
                          <a:ea typeface="Calibri"/>
                          <a:cs typeface="Times New Roman"/>
                        </a:rPr>
                        <a:t>12</a:t>
                      </a:r>
                      <a:r>
                        <a:rPr lang="en-US" sz="2000" b="1" i="1" dirty="0">
                          <a:solidFill>
                            <a:srgbClr val="009900"/>
                          </a:solidFill>
                          <a:latin typeface="Calibri"/>
                          <a:ea typeface="Calibri"/>
                          <a:cs typeface="Times New Roman"/>
                        </a:rPr>
                        <a:t>O</a:t>
                      </a:r>
                      <a:r>
                        <a:rPr lang="en-US" sz="2000" b="1" i="1" baseline="-25000" dirty="0">
                          <a:solidFill>
                            <a:srgbClr val="009900"/>
                          </a:solidFill>
                          <a:latin typeface="Calibri"/>
                          <a:ea typeface="Calibri"/>
                          <a:cs typeface="Times New Roman"/>
                        </a:rPr>
                        <a:t>6</a:t>
                      </a:r>
                      <a:r>
                        <a:rPr lang="en-US" sz="2000" b="1" i="1" dirty="0">
                          <a:solidFill>
                            <a:srgbClr val="009900"/>
                          </a:solidFill>
                          <a:latin typeface="Calibri"/>
                          <a:ea typeface="Calibri"/>
                          <a:cs typeface="Times New Roman"/>
                        </a:rPr>
                        <a:t>)</a:t>
                      </a:r>
                      <a:endParaRPr lang="en-US" sz="2000" b="1" dirty="0">
                        <a:solidFill>
                          <a:srgbClr val="0099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3615">
                <a:tc>
                  <a:txBody>
                    <a:bodyPr/>
                    <a:lstStyle/>
                    <a:p>
                      <a:pPr marL="0" marR="0" algn="ctr">
                        <a:lnSpc>
                          <a:spcPct val="115000"/>
                        </a:lnSpc>
                        <a:spcBef>
                          <a:spcPts val="0"/>
                        </a:spcBef>
                        <a:spcAft>
                          <a:spcPts val="0"/>
                        </a:spcAft>
                      </a:pPr>
                      <a:r>
                        <a:rPr lang="en-US" sz="2000" b="1" dirty="0" smtClean="0">
                          <a:latin typeface="Calibri"/>
                          <a:ea typeface="Calibri"/>
                          <a:cs typeface="Times New Roman"/>
                        </a:rPr>
                        <a:t>Cellular</a:t>
                      </a:r>
                      <a:endParaRPr lang="en-US" sz="2000" b="1" dirty="0">
                        <a:latin typeface="Calibri"/>
                        <a:ea typeface="Calibri"/>
                        <a:cs typeface="Times New Roman"/>
                      </a:endParaRPr>
                    </a:p>
                    <a:p>
                      <a:pPr marL="0" marR="0" algn="ctr">
                        <a:lnSpc>
                          <a:spcPct val="115000"/>
                        </a:lnSpc>
                        <a:spcBef>
                          <a:spcPts val="0"/>
                        </a:spcBef>
                        <a:spcAft>
                          <a:spcPts val="0"/>
                        </a:spcAft>
                      </a:pPr>
                      <a:r>
                        <a:rPr lang="en-US" sz="2000" b="1" dirty="0">
                          <a:latin typeface="Calibri"/>
                          <a:ea typeface="Calibri"/>
                          <a:cs typeface="Times New Roman"/>
                        </a:rPr>
                        <a:t> </a:t>
                      </a:r>
                      <a:r>
                        <a:rPr lang="en-US" sz="2000" b="1" dirty="0" smtClean="0">
                          <a:latin typeface="Calibri"/>
                          <a:ea typeface="Calibri"/>
                          <a:cs typeface="Times New Roman"/>
                        </a:rPr>
                        <a:t>Respiration</a:t>
                      </a:r>
                      <a:endParaRPr lang="en-US"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i="1" dirty="0">
                          <a:latin typeface="Calibri"/>
                          <a:ea typeface="Calibri"/>
                          <a:cs typeface="Times New Roman"/>
                        </a:rPr>
                        <a:t>O</a:t>
                      </a:r>
                      <a:r>
                        <a:rPr lang="en-US" sz="2000" b="1" i="1" baseline="-25000" dirty="0">
                          <a:latin typeface="Calibri"/>
                          <a:ea typeface="Calibri"/>
                          <a:cs typeface="Times New Roman"/>
                        </a:rPr>
                        <a:t>2</a:t>
                      </a:r>
                      <a:r>
                        <a:rPr lang="en-US" sz="2000" b="1" i="1" dirty="0">
                          <a:latin typeface="Calibri"/>
                          <a:ea typeface="Calibri"/>
                          <a:cs typeface="Times New Roman"/>
                        </a:rPr>
                        <a:t> and C</a:t>
                      </a:r>
                      <a:r>
                        <a:rPr lang="en-US" sz="2000" b="1" i="1" baseline="-25000" dirty="0">
                          <a:latin typeface="Calibri"/>
                          <a:ea typeface="Calibri"/>
                          <a:cs typeface="Times New Roman"/>
                        </a:rPr>
                        <a:t>6</a:t>
                      </a:r>
                      <a:r>
                        <a:rPr lang="en-US" sz="2000" b="1" i="1" dirty="0">
                          <a:latin typeface="Calibri"/>
                          <a:ea typeface="Calibri"/>
                          <a:cs typeface="Times New Roman"/>
                        </a:rPr>
                        <a:t>H</a:t>
                      </a:r>
                      <a:r>
                        <a:rPr lang="en-US" sz="2000" b="1" i="1" baseline="-25000" dirty="0">
                          <a:latin typeface="Calibri"/>
                          <a:ea typeface="Calibri"/>
                          <a:cs typeface="Times New Roman"/>
                        </a:rPr>
                        <a:t>12</a:t>
                      </a:r>
                      <a:r>
                        <a:rPr lang="en-US" sz="2000" b="1" i="1" dirty="0">
                          <a:latin typeface="Calibri"/>
                          <a:ea typeface="Calibri"/>
                          <a:cs typeface="Times New Roman"/>
                        </a:rPr>
                        <a:t>O</a:t>
                      </a:r>
                      <a:r>
                        <a:rPr lang="en-US" sz="2000" b="1" i="1" baseline="-25000" dirty="0">
                          <a:latin typeface="Calibri"/>
                          <a:ea typeface="Calibri"/>
                          <a:cs typeface="Times New Roman"/>
                        </a:rPr>
                        <a:t>6</a:t>
                      </a:r>
                      <a:r>
                        <a:rPr lang="en-US" sz="2000" b="1" i="1" dirty="0">
                          <a:latin typeface="Calibri"/>
                          <a:ea typeface="Calibri"/>
                          <a:cs typeface="Times New Roman"/>
                        </a:rPr>
                        <a:t> are broken down with a small amount of invested energy to form CO</a:t>
                      </a:r>
                      <a:r>
                        <a:rPr lang="en-US" sz="2000" b="1" i="1" baseline="-25000" dirty="0">
                          <a:latin typeface="Calibri"/>
                          <a:ea typeface="Calibri"/>
                          <a:cs typeface="Times New Roman"/>
                        </a:rPr>
                        <a:t>2</a:t>
                      </a:r>
                      <a:r>
                        <a:rPr lang="en-US" sz="2000" b="1" i="1" dirty="0">
                          <a:latin typeface="Calibri"/>
                          <a:ea typeface="Calibri"/>
                          <a:cs typeface="Times New Roman"/>
                        </a:rPr>
                        <a:t> + H</a:t>
                      </a:r>
                      <a:r>
                        <a:rPr lang="en-US" sz="2000" b="1" i="1" baseline="-25000" dirty="0">
                          <a:latin typeface="Calibri"/>
                          <a:ea typeface="Calibri"/>
                          <a:cs typeface="Times New Roman"/>
                        </a:rPr>
                        <a:t>2</a:t>
                      </a:r>
                      <a:r>
                        <a:rPr lang="en-US" sz="2000" b="1" i="1" dirty="0">
                          <a:latin typeface="Calibri"/>
                          <a:ea typeface="Calibri"/>
                          <a:cs typeface="Times New Roman"/>
                        </a:rPr>
                        <a:t>O and a large amount of ATP which is the energy storage molecule of living things</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Part B </a:t>
            </a:r>
            <a:r>
              <a:rPr lang="en-US" sz="2400" dirty="0" smtClean="0"/>
              <a:t>: Describe how energy transformations involved in photosynthesis are related to energy </a:t>
            </a:r>
            <a:br>
              <a:rPr lang="en-US" sz="2400" dirty="0" smtClean="0"/>
            </a:br>
            <a:r>
              <a:rPr lang="en-US" sz="2400" dirty="0" smtClean="0"/>
              <a:t>                    transformations involved in cellular respiration. </a:t>
            </a:r>
            <a:endParaRPr lang="en-US" sz="2400" b="1" dirty="0"/>
          </a:p>
        </p:txBody>
      </p:sp>
      <p:sp>
        <p:nvSpPr>
          <p:cNvPr id="3" name="Content Placeholder 2"/>
          <p:cNvSpPr>
            <a:spLocks noGrp="1"/>
          </p:cNvSpPr>
          <p:nvPr>
            <p:ph idx="1"/>
          </p:nvPr>
        </p:nvSpPr>
        <p:spPr/>
        <p:txBody>
          <a:bodyPr/>
          <a:lstStyle/>
          <a:p>
            <a:r>
              <a:rPr lang="en-US" i="1" dirty="0" smtClean="0"/>
              <a:t>They are, in essence, the reverse of each other. The products of photosynthesis become the reactants for cellular respiration, and the opposite is true.</a:t>
            </a:r>
            <a:endParaRPr lang="en-US" dirty="0" smtClean="0"/>
          </a:p>
          <a:p>
            <a:r>
              <a:rPr lang="en-US" dirty="0" smtClean="0"/>
              <a:t>Again, one bakes the cake and the other one breaks it down to release the energy</a:t>
            </a:r>
            <a:endParaRPr lang="en-US" dirty="0"/>
          </a:p>
        </p:txBody>
      </p:sp>
      <p:pic>
        <p:nvPicPr>
          <p:cNvPr id="4" name="Picture 2" descr="http://www.tomatosphere.org/teacher-resources/teachers-guide/grades-8-10/images/photosynthesis-respiration.jpg"/>
          <p:cNvPicPr>
            <a:picLocks noChangeAspect="1" noChangeArrowheads="1"/>
          </p:cNvPicPr>
          <p:nvPr/>
        </p:nvPicPr>
        <p:blipFill>
          <a:blip r:embed="rId2" cstate="print"/>
          <a:srcRect/>
          <a:stretch>
            <a:fillRect/>
          </a:stretch>
        </p:blipFill>
        <p:spPr bwMode="auto">
          <a:xfrm>
            <a:off x="2642464" y="4724400"/>
            <a:ext cx="4215536" cy="1828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16.) Carbon dioxide and oxygen are molecules that can move freely across a plasma membrane.  What  determines the direction that carbon dioxide and oxygen molecules move?</a:t>
            </a:r>
            <a:br>
              <a:rPr lang="en-US" sz="2000" dirty="0" smtClean="0"/>
            </a:br>
            <a:endParaRPr lang="en-US" sz="2000" b="1" dirty="0"/>
          </a:p>
        </p:txBody>
      </p:sp>
      <p:sp>
        <p:nvSpPr>
          <p:cNvPr id="3" name="Content Placeholder 2"/>
          <p:cNvSpPr>
            <a:spLocks noGrp="1"/>
          </p:cNvSpPr>
          <p:nvPr>
            <p:ph idx="1"/>
          </p:nvPr>
        </p:nvSpPr>
        <p:spPr/>
        <p:txBody>
          <a:bodyPr>
            <a:normAutofit/>
          </a:bodyPr>
          <a:lstStyle/>
          <a:p>
            <a:pPr lvl="0">
              <a:buNone/>
            </a:pPr>
            <a:r>
              <a:rPr lang="en-US" dirty="0" smtClean="0"/>
              <a:t>A) Orientation of cholesterol in the plasma membrane.</a:t>
            </a:r>
          </a:p>
          <a:p>
            <a:pPr lvl="0">
              <a:buNone/>
            </a:pPr>
            <a:r>
              <a:rPr lang="en-US" dirty="0" smtClean="0"/>
              <a:t>B) Concentration gradient across the plasma membrane.</a:t>
            </a:r>
          </a:p>
          <a:p>
            <a:pPr lvl="0">
              <a:buNone/>
            </a:pPr>
            <a:r>
              <a:rPr lang="en-US" dirty="0" smtClean="0"/>
              <a:t>C) Configuration of phospholipids in the plasma membrane.</a:t>
            </a:r>
          </a:p>
          <a:p>
            <a:pPr lvl="0">
              <a:buNone/>
            </a:pPr>
            <a:r>
              <a:rPr lang="en-US" dirty="0" smtClean="0"/>
              <a:t>D) Location of receptors on the surface of the plasma membrane.</a:t>
            </a:r>
          </a:p>
          <a:p>
            <a:endParaRPr lang="en-US" dirty="0"/>
          </a:p>
        </p:txBody>
      </p:sp>
      <p:sp>
        <p:nvSpPr>
          <p:cNvPr id="4" name="Explosion 2 3"/>
          <p:cNvSpPr/>
          <p:nvPr/>
        </p:nvSpPr>
        <p:spPr>
          <a:xfrm>
            <a:off x="304800" y="2514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Transport through a membrane by Diffusion</a:t>
            </a:r>
            <a:endParaRPr lang="en-US" dirty="0"/>
          </a:p>
        </p:txBody>
      </p:sp>
      <p:sp>
        <p:nvSpPr>
          <p:cNvPr id="3" name="Content Placeholder 2"/>
          <p:cNvSpPr>
            <a:spLocks noGrp="1"/>
          </p:cNvSpPr>
          <p:nvPr>
            <p:ph idx="1"/>
          </p:nvPr>
        </p:nvSpPr>
        <p:spPr>
          <a:xfrm>
            <a:off x="152400" y="1524000"/>
            <a:ext cx="3505200" cy="4525963"/>
          </a:xfrm>
        </p:spPr>
        <p:txBody>
          <a:bodyPr>
            <a:normAutofit fontScale="70000" lnSpcReduction="20000"/>
          </a:bodyPr>
          <a:lstStyle/>
          <a:p>
            <a:r>
              <a:rPr lang="en-US" i="1" dirty="0" smtClean="0"/>
              <a:t>Diffusion is the movement of molecules from an area of high concentration to that of a lower concentration</a:t>
            </a:r>
          </a:p>
          <a:p>
            <a:r>
              <a:rPr lang="en-US" i="1" dirty="0" smtClean="0"/>
              <a:t>If the concentration of CO</a:t>
            </a:r>
            <a:r>
              <a:rPr lang="en-US" i="1" baseline="-25000" dirty="0" smtClean="0"/>
              <a:t>2</a:t>
            </a:r>
            <a:r>
              <a:rPr lang="en-US" i="1" dirty="0" smtClean="0"/>
              <a:t> or O</a:t>
            </a:r>
            <a:r>
              <a:rPr lang="en-US" i="1" baseline="-25000" dirty="0" smtClean="0"/>
              <a:t>2</a:t>
            </a:r>
            <a:r>
              <a:rPr lang="en-US" i="1" dirty="0" smtClean="0"/>
              <a:t> is too high on one side of the membrane, then the molecules would not freely be able to move from an area of high concentration to an area of low concentration</a:t>
            </a:r>
            <a:endParaRPr lang="en-US" dirty="0"/>
          </a:p>
        </p:txBody>
      </p:sp>
      <p:pic>
        <p:nvPicPr>
          <p:cNvPr id="48130" name="Picture 2" descr="http://2.bp.blogspot.com/_lk6MuzljD_Y/TLvJxxAfmOI/AAAAAAAAAAc/Uinv0DpCtR4/s1600/Image128.gif"/>
          <p:cNvPicPr>
            <a:picLocks noChangeAspect="1" noChangeArrowheads="1"/>
          </p:cNvPicPr>
          <p:nvPr/>
        </p:nvPicPr>
        <p:blipFill>
          <a:blip r:embed="rId2" cstate="print"/>
          <a:srcRect/>
          <a:stretch>
            <a:fillRect/>
          </a:stretch>
        </p:blipFill>
        <p:spPr bwMode="auto">
          <a:xfrm>
            <a:off x="3591958" y="1295400"/>
            <a:ext cx="5552042" cy="4495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dirty="0" smtClean="0"/>
              <a:t>17.) A sodium-potassium pump within a cell membrane requires energy to move 	sodium and potassium ions into or out of a cell.  The movement of glucose 	into or out of a cell does not require energy.  Which statement </a:t>
            </a:r>
            <a:r>
              <a:rPr lang="en-US" sz="2000" b="1" dirty="0" smtClean="0"/>
              <a:t>best</a:t>
            </a:r>
            <a:r>
              <a:rPr lang="en-US" sz="2000" dirty="0" smtClean="0"/>
              <a:t> 	describes the movement of these materials across a cell membrane?</a:t>
            </a:r>
            <a:br>
              <a:rPr lang="en-US" sz="2000" dirty="0" smtClean="0"/>
            </a:br>
            <a:endParaRPr lang="en-US" sz="2000" dirty="0"/>
          </a:p>
        </p:txBody>
      </p:sp>
      <p:sp>
        <p:nvSpPr>
          <p:cNvPr id="3" name="Content Placeholder 2"/>
          <p:cNvSpPr>
            <a:spLocks noGrp="1"/>
          </p:cNvSpPr>
          <p:nvPr>
            <p:ph idx="1"/>
          </p:nvPr>
        </p:nvSpPr>
        <p:spPr/>
        <p:txBody>
          <a:bodyPr>
            <a:normAutofit fontScale="62500" lnSpcReduction="20000"/>
          </a:bodyPr>
          <a:lstStyle/>
          <a:p>
            <a:pPr lvl="0">
              <a:buNone/>
            </a:pPr>
            <a:r>
              <a:rPr lang="en-US" dirty="0" smtClean="0"/>
              <a:t>A) Sodium and potassium ions move by active transport, and glucose moves by osmosis.</a:t>
            </a:r>
          </a:p>
          <a:p>
            <a:pPr lvl="0">
              <a:buNone/>
            </a:pPr>
            <a:r>
              <a:rPr lang="en-US" dirty="0" smtClean="0"/>
              <a:t>B) Sodium and potassium ions move by active transport, and glucose moves by facilitated diffusion.</a:t>
            </a:r>
          </a:p>
          <a:p>
            <a:pPr>
              <a:buNone/>
            </a:pPr>
            <a:r>
              <a:rPr lang="en-US" dirty="0" smtClean="0"/>
              <a:t>	</a:t>
            </a:r>
            <a:r>
              <a:rPr lang="en-US" i="1" dirty="0" smtClean="0"/>
              <a:t>Due</a:t>
            </a:r>
            <a:r>
              <a:rPr lang="en-US" b="1" i="1" dirty="0" smtClean="0"/>
              <a:t> </a:t>
            </a:r>
            <a:r>
              <a:rPr lang="en-US" i="1" dirty="0" smtClean="0"/>
              <a:t>to the fact that they are highly charged molecules (and “hate” the </a:t>
            </a:r>
            <a:r>
              <a:rPr lang="en-US" i="1" dirty="0" err="1" smtClean="0"/>
              <a:t>nonpolar</a:t>
            </a:r>
            <a:r>
              <a:rPr lang="en-US" i="1" dirty="0" smtClean="0"/>
              <a:t> cell membrane and can’t pass through it) </a:t>
            </a:r>
            <a:r>
              <a:rPr lang="en-US" b="1" i="1" dirty="0" smtClean="0"/>
              <a:t>and</a:t>
            </a:r>
            <a:r>
              <a:rPr lang="en-US" i="1" dirty="0" smtClean="0"/>
              <a:t> are trying to move against a concentration gradient (from low </a:t>
            </a:r>
            <a:r>
              <a:rPr lang="en-US" i="1" dirty="0" smtClean="0">
                <a:sym typeface="Wingdings"/>
              </a:rPr>
              <a:t></a:t>
            </a:r>
            <a:r>
              <a:rPr lang="en-US" i="1" dirty="0" smtClean="0"/>
              <a:t> high), sodium and potassium ions require a protein and energy to move across the cell membrane. Glucose is a large enough molecule (and polar), so it needs the ‘help’ of a protein to move it along (facilitated diffusion)</a:t>
            </a:r>
            <a:endParaRPr lang="en-US" dirty="0" smtClean="0"/>
          </a:p>
          <a:p>
            <a:pPr lvl="0">
              <a:buNone/>
            </a:pPr>
            <a:endParaRPr lang="en-US" dirty="0" smtClean="0"/>
          </a:p>
          <a:p>
            <a:pPr lvl="0">
              <a:buNone/>
            </a:pPr>
            <a:r>
              <a:rPr lang="en-US" dirty="0" smtClean="0"/>
              <a:t>C) Sodium and potassium ions move by facilitated diffusion, and glucose moves by osmosis.</a:t>
            </a:r>
          </a:p>
          <a:p>
            <a:pPr lvl="0">
              <a:buNone/>
            </a:pPr>
            <a:r>
              <a:rPr lang="en-US" dirty="0" smtClean="0"/>
              <a:t>D) Sodium and potassium ions move by facilitated diffusion, and glucose moves by active transport.</a:t>
            </a:r>
          </a:p>
          <a:p>
            <a:endParaRPr lang="en-US" dirty="0"/>
          </a:p>
        </p:txBody>
      </p:sp>
      <p:sp>
        <p:nvSpPr>
          <p:cNvPr id="4" name="Explosion 2 3"/>
          <p:cNvSpPr/>
          <p:nvPr/>
        </p:nvSpPr>
        <p:spPr>
          <a:xfrm>
            <a:off x="228600" y="19812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Types of Transport across a membrane</a:t>
            </a:r>
            <a:endParaRPr lang="en-US" dirty="0"/>
          </a:p>
        </p:txBody>
      </p:sp>
      <p:sp>
        <p:nvSpPr>
          <p:cNvPr id="3" name="Content Placeholder 2"/>
          <p:cNvSpPr>
            <a:spLocks noGrp="1"/>
          </p:cNvSpPr>
          <p:nvPr>
            <p:ph idx="1"/>
          </p:nvPr>
        </p:nvSpPr>
        <p:spPr>
          <a:xfrm>
            <a:off x="0" y="609600"/>
            <a:ext cx="5029200" cy="6096000"/>
          </a:xfrm>
        </p:spPr>
        <p:txBody>
          <a:bodyPr>
            <a:normAutofit fontScale="85000" lnSpcReduction="10000"/>
          </a:bodyPr>
          <a:lstStyle/>
          <a:p>
            <a:r>
              <a:rPr lang="en-US" b="1" i="1" dirty="0" smtClean="0"/>
              <a:t>Passive</a:t>
            </a:r>
            <a:r>
              <a:rPr lang="en-US" i="1" dirty="0" smtClean="0"/>
              <a:t> – by diffusion or osmosis (if water)</a:t>
            </a:r>
          </a:p>
          <a:p>
            <a:pPr lvl="1"/>
            <a:r>
              <a:rPr lang="en-US" i="1" dirty="0" smtClean="0"/>
              <a:t>No energy is needed. </a:t>
            </a:r>
          </a:p>
          <a:p>
            <a:pPr lvl="1"/>
            <a:r>
              <a:rPr lang="en-US" i="1" dirty="0" smtClean="0"/>
              <a:t>Driven by concentration gradient</a:t>
            </a:r>
          </a:p>
          <a:p>
            <a:r>
              <a:rPr lang="en-US" b="1" i="1" dirty="0" smtClean="0"/>
              <a:t>Facilitated Diffusion </a:t>
            </a:r>
            <a:r>
              <a:rPr lang="en-US" i="1" dirty="0" smtClean="0"/>
              <a:t>– movement across a membrane with the help of carrier proteins. </a:t>
            </a:r>
          </a:p>
          <a:p>
            <a:pPr lvl="1"/>
            <a:r>
              <a:rPr lang="en-US" i="1" dirty="0" smtClean="0"/>
              <a:t>No energy is needed</a:t>
            </a:r>
          </a:p>
          <a:p>
            <a:pPr lvl="1"/>
            <a:r>
              <a:rPr lang="en-US" i="1" dirty="0" smtClean="0"/>
              <a:t>Still driven by the concentration</a:t>
            </a:r>
          </a:p>
          <a:p>
            <a:endParaRPr lang="en-US" i="1" dirty="0" smtClean="0"/>
          </a:p>
          <a:p>
            <a:r>
              <a:rPr lang="en-US" b="1" i="1" dirty="0" smtClean="0"/>
              <a:t>Active transport – </a:t>
            </a:r>
            <a:r>
              <a:rPr lang="en-US" i="1" dirty="0" smtClean="0"/>
              <a:t>energy is needed to go from an area of low concentration to a more concentrated area</a:t>
            </a:r>
          </a:p>
        </p:txBody>
      </p:sp>
      <p:pic>
        <p:nvPicPr>
          <p:cNvPr id="51202" name="Picture 2" descr="http://www.tokresource.org/tok_classes/biobiobio/biomenu/membranes/c8.7x17.transport.jpg"/>
          <p:cNvPicPr>
            <a:picLocks noChangeAspect="1" noChangeArrowheads="1"/>
          </p:cNvPicPr>
          <p:nvPr/>
        </p:nvPicPr>
        <p:blipFill>
          <a:blip r:embed="rId2" cstate="print"/>
          <a:srcRect/>
          <a:stretch>
            <a:fillRect/>
          </a:stretch>
        </p:blipFill>
        <p:spPr bwMode="auto">
          <a:xfrm>
            <a:off x="4800600" y="3352800"/>
            <a:ext cx="3962400" cy="30618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4525963"/>
          </a:xfrm>
        </p:spPr>
        <p:txBody>
          <a:bodyPr/>
          <a:lstStyle/>
          <a:p>
            <a:pPr marL="0" lvl="0" indent="0">
              <a:buNone/>
            </a:pPr>
            <a:r>
              <a:rPr lang="en-US" dirty="0" smtClean="0"/>
              <a:t>2.	</a:t>
            </a:r>
            <a:r>
              <a:rPr lang="en-US" b="1" dirty="0"/>
              <a:t>Living organisms can be classified as </a:t>
            </a:r>
            <a:r>
              <a:rPr lang="en-US" b="1" dirty="0" smtClean="0"/>
              <a:t>	prokaryotes </a:t>
            </a:r>
            <a:r>
              <a:rPr lang="en-US" b="1" dirty="0"/>
              <a:t>or eukaryotes.  Which two </a:t>
            </a:r>
            <a:r>
              <a:rPr lang="en-US" b="1" dirty="0" smtClean="0"/>
              <a:t>	structures </a:t>
            </a:r>
            <a:r>
              <a:rPr lang="en-US" b="1" dirty="0"/>
              <a:t>are common to both </a:t>
            </a:r>
            <a:r>
              <a:rPr lang="en-US" b="1" dirty="0" smtClean="0"/>
              <a:t>	prokaryotic and </a:t>
            </a:r>
            <a:r>
              <a:rPr lang="en-US" b="1" dirty="0"/>
              <a:t>eukaryotic cells?</a:t>
            </a:r>
          </a:p>
          <a:p>
            <a:pPr marL="914400" lvl="1" indent="-514350">
              <a:buFont typeface="+mj-lt"/>
              <a:buAutoNum type="alphaUcPeriod"/>
            </a:pPr>
            <a:r>
              <a:rPr lang="en-US" dirty="0"/>
              <a:t>Cell wall and nucleus</a:t>
            </a:r>
          </a:p>
          <a:p>
            <a:pPr marL="914400" lvl="1" indent="-514350">
              <a:buFont typeface="+mj-lt"/>
              <a:buAutoNum type="alphaUcPeriod"/>
            </a:pPr>
            <a:r>
              <a:rPr lang="en-US" dirty="0"/>
              <a:t>Cell wall and chloroplast</a:t>
            </a:r>
          </a:p>
          <a:p>
            <a:pPr marL="914400" lvl="1" indent="-514350">
              <a:buFont typeface="+mj-lt"/>
              <a:buAutoNum type="alphaUcPeriod"/>
            </a:pPr>
            <a:r>
              <a:rPr lang="en-US" dirty="0"/>
              <a:t>C. plasma membrane and nucleus</a:t>
            </a:r>
          </a:p>
          <a:p>
            <a:pPr marL="914400" lvl="1" indent="-514350">
              <a:buFont typeface="+mj-lt"/>
              <a:buAutoNum type="alphaUcPeriod"/>
            </a:pPr>
            <a:r>
              <a:rPr lang="en-US" dirty="0"/>
              <a:t>D. plasma membrane and cytoplasm</a:t>
            </a:r>
          </a:p>
          <a:p>
            <a:pPr marL="0" indent="0">
              <a:buNone/>
            </a:pPr>
            <a:endParaRPr lang="en-US" dirty="0"/>
          </a:p>
        </p:txBody>
      </p:sp>
      <p:sp>
        <p:nvSpPr>
          <p:cNvPr id="4" name="Explosion 1 3"/>
          <p:cNvSpPr/>
          <p:nvPr/>
        </p:nvSpPr>
        <p:spPr>
          <a:xfrm>
            <a:off x="816429" y="4419600"/>
            <a:ext cx="533400" cy="609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1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152400"/>
            <a:ext cx="8229600" cy="1143000"/>
          </a:xfrm>
        </p:spPr>
        <p:txBody>
          <a:bodyPr>
            <a:noAutofit/>
          </a:bodyPr>
          <a:lstStyle/>
          <a:p>
            <a:r>
              <a:rPr lang="en-US" sz="1800" b="1" dirty="0"/>
              <a:t>18.) Some animals can produce a potassium ion concentration inside their cells </a:t>
            </a:r>
            <a:r>
              <a:rPr lang="en-US" sz="1800" b="1" dirty="0" smtClean="0"/>
              <a:t>that is </a:t>
            </a:r>
            <a:r>
              <a:rPr lang="en-US" sz="1800" b="1" dirty="0"/>
              <a:t>twenty times </a:t>
            </a:r>
            <a:r>
              <a:rPr lang="en-US" sz="1800" b="1" dirty="0" smtClean="0"/>
              <a:t>greater </a:t>
            </a:r>
            <a:r>
              <a:rPr lang="en-US" sz="1800" b="1" dirty="0"/>
              <a:t>than that of their environment.  This ion concentration gradient is maintained by the plasma membrane</a:t>
            </a:r>
          </a:p>
        </p:txBody>
      </p:sp>
      <p:sp>
        <p:nvSpPr>
          <p:cNvPr id="3" name="Content Placeholder 2"/>
          <p:cNvSpPr>
            <a:spLocks noGrp="1"/>
          </p:cNvSpPr>
          <p:nvPr>
            <p:ph idx="1"/>
          </p:nvPr>
        </p:nvSpPr>
        <p:spPr/>
        <p:txBody>
          <a:bodyPr>
            <a:normAutofit fontScale="77500" lnSpcReduction="20000"/>
          </a:bodyPr>
          <a:lstStyle/>
          <a:p>
            <a:r>
              <a:rPr lang="en-US" b="1" dirty="0" smtClean="0"/>
              <a:t>Part </a:t>
            </a:r>
            <a:r>
              <a:rPr lang="en-US" b="1" dirty="0"/>
              <a:t>A:  </a:t>
            </a:r>
            <a:r>
              <a:rPr lang="en-US" dirty="0"/>
              <a:t>Identify the process in the cell membrane that produces this difference in concentration.      </a:t>
            </a:r>
            <a:endParaRPr lang="en-US" dirty="0" smtClean="0"/>
          </a:p>
          <a:p>
            <a:pPr marL="0" indent="0">
              <a:buNone/>
            </a:pPr>
            <a:r>
              <a:rPr lang="en-US" dirty="0" smtClean="0"/>
              <a:t>        </a:t>
            </a:r>
            <a:r>
              <a:rPr lang="en-US" i="1" dirty="0"/>
              <a:t>The process is </a:t>
            </a:r>
            <a:r>
              <a:rPr lang="en-US" b="1" dirty="0"/>
              <a:t>active </a:t>
            </a:r>
            <a:r>
              <a:rPr lang="en-US" b="1" dirty="0" smtClean="0"/>
              <a:t>transport </a:t>
            </a:r>
            <a:r>
              <a:rPr lang="en-US" i="1" dirty="0" smtClean="0"/>
              <a:t>(needs energy).</a:t>
            </a:r>
            <a:endParaRPr lang="en-US" dirty="0"/>
          </a:p>
          <a:p>
            <a:endParaRPr lang="en-US" dirty="0"/>
          </a:p>
          <a:p>
            <a:r>
              <a:rPr lang="en-US" dirty="0"/>
              <a:t> </a:t>
            </a:r>
            <a:r>
              <a:rPr lang="en-US" b="1" dirty="0" smtClean="0"/>
              <a:t>Part </a:t>
            </a:r>
            <a:r>
              <a:rPr lang="en-US" b="1" dirty="0"/>
              <a:t>B: </a:t>
            </a:r>
            <a:r>
              <a:rPr lang="en-US" dirty="0"/>
              <a:t>Explain the process that occurs as the cell produces the ion concentration gradient.</a:t>
            </a:r>
          </a:p>
          <a:p>
            <a:pPr marL="0" indent="0">
              <a:buNone/>
            </a:pPr>
            <a:r>
              <a:rPr lang="en-US" i="1" dirty="0"/>
              <a:t>There are specialized proteins in the cell membrane that act like “pumps with a toll”. These </a:t>
            </a:r>
            <a:r>
              <a:rPr lang="en-US" b="1" i="1" dirty="0"/>
              <a:t>pumps use </a:t>
            </a:r>
            <a:r>
              <a:rPr lang="en-US" b="1" i="1" dirty="0" smtClean="0"/>
              <a:t>ATP </a:t>
            </a:r>
            <a:r>
              <a:rPr lang="en-US" i="1" dirty="0" smtClean="0"/>
              <a:t>(small packets of energy) </a:t>
            </a:r>
            <a:r>
              <a:rPr lang="en-US" i="1" dirty="0"/>
              <a:t>to power their transport of Na</a:t>
            </a:r>
            <a:r>
              <a:rPr lang="en-US" i="1" baseline="30000" dirty="0"/>
              <a:t>+</a:t>
            </a:r>
            <a:r>
              <a:rPr lang="en-US" i="1" dirty="0"/>
              <a:t> out of a cell, and K</a:t>
            </a:r>
            <a:r>
              <a:rPr lang="en-US" i="1" baseline="30000" dirty="0"/>
              <a:t>+</a:t>
            </a:r>
            <a:r>
              <a:rPr lang="en-US" i="1" dirty="0"/>
              <a:t> into the cell. Because different numbers of </a:t>
            </a:r>
            <a:r>
              <a:rPr lang="en-US" b="1" i="1" dirty="0"/>
              <a:t>sodium </a:t>
            </a:r>
            <a:r>
              <a:rPr lang="en-US" b="1" i="1" dirty="0" smtClean="0"/>
              <a:t>ions </a:t>
            </a:r>
            <a:r>
              <a:rPr lang="en-US" i="1" dirty="0"/>
              <a:t>and </a:t>
            </a:r>
            <a:r>
              <a:rPr lang="en-US" b="1" i="1" dirty="0" smtClean="0"/>
              <a:t>potassium ions </a:t>
            </a:r>
            <a:r>
              <a:rPr lang="en-US" i="1" dirty="0" smtClean="0"/>
              <a:t>are </a:t>
            </a:r>
            <a:r>
              <a:rPr lang="en-US" i="1" dirty="0"/>
              <a:t>pumped back and forth, </a:t>
            </a:r>
            <a:r>
              <a:rPr lang="en-US" b="1" i="1" dirty="0"/>
              <a:t>it creates an electrical gradient where one side of the cell is more positive than the other side</a:t>
            </a:r>
            <a:endParaRPr lang="en-US" b="1" dirty="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Sodium-Potassium Pump</a:t>
            </a:r>
            <a:endParaRPr lang="en-US" dirty="0"/>
          </a:p>
        </p:txBody>
      </p:sp>
      <p:pic>
        <p:nvPicPr>
          <p:cNvPr id="2050" name="Picture 2" descr="http://sbi3u0.yolasite.com/resources/064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1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000" b="1" dirty="0"/>
              <a:t>Part C: </a:t>
            </a:r>
            <a:r>
              <a:rPr lang="en-US" sz="2000" dirty="0"/>
              <a:t>Compare the process of potassium ion transport to </a:t>
            </a:r>
            <a:r>
              <a:rPr lang="en-US" sz="2000" dirty="0" smtClean="0"/>
              <a:t>another mechanism </a:t>
            </a:r>
            <a:r>
              <a:rPr lang="en-US" sz="2000" dirty="0"/>
              <a:t>that moves </a:t>
            </a:r>
            <a:r>
              <a:rPr lang="en-US" sz="2000" dirty="0" smtClean="0"/>
              <a:t>material across </a:t>
            </a:r>
            <a:r>
              <a:rPr lang="en-US" sz="2000" dirty="0"/>
              <a:t>the plasma membrane.</a:t>
            </a:r>
            <a:br>
              <a:rPr lang="en-US" sz="2000" dirty="0"/>
            </a:br>
            <a:endParaRPr lang="en-US" sz="2000" dirty="0"/>
          </a:p>
        </p:txBody>
      </p:sp>
      <p:sp>
        <p:nvSpPr>
          <p:cNvPr id="3" name="Content Placeholder 2"/>
          <p:cNvSpPr>
            <a:spLocks noGrp="1"/>
          </p:cNvSpPr>
          <p:nvPr>
            <p:ph idx="1"/>
          </p:nvPr>
        </p:nvSpPr>
        <p:spPr>
          <a:xfrm>
            <a:off x="457200" y="990600"/>
            <a:ext cx="8229600" cy="4525963"/>
          </a:xfrm>
        </p:spPr>
        <p:txBody>
          <a:bodyPr/>
          <a:lstStyle/>
          <a:p>
            <a:r>
              <a:rPr lang="en-US" i="1" dirty="0"/>
              <a:t>Active transport is </a:t>
            </a:r>
            <a:r>
              <a:rPr lang="en-US" b="1" i="1" dirty="0"/>
              <a:t>specific </a:t>
            </a:r>
            <a:r>
              <a:rPr lang="en-US" i="1" dirty="0"/>
              <a:t>and also</a:t>
            </a:r>
            <a:r>
              <a:rPr lang="en-US" i="1" dirty="0">
                <a:solidFill>
                  <a:srgbClr val="FF0000"/>
                </a:solidFill>
              </a:rPr>
              <a:t> uses energy</a:t>
            </a:r>
            <a:r>
              <a:rPr lang="en-US" i="1" dirty="0"/>
              <a:t>, which is the key distinction, as opposed to </a:t>
            </a:r>
            <a:r>
              <a:rPr lang="en-US" i="1" dirty="0">
                <a:hlinkClick r:id="rId2"/>
              </a:rPr>
              <a:t>facilitated diffusion </a:t>
            </a:r>
            <a:r>
              <a:rPr lang="en-US" i="1" dirty="0"/>
              <a:t>which is also </a:t>
            </a:r>
            <a:r>
              <a:rPr lang="en-US" b="1" i="1" dirty="0"/>
              <a:t>specific</a:t>
            </a:r>
            <a:r>
              <a:rPr lang="en-US" i="1" dirty="0"/>
              <a:t> to a molecule (or ion) but does </a:t>
            </a:r>
            <a:r>
              <a:rPr lang="en-US" i="1" dirty="0">
                <a:solidFill>
                  <a:srgbClr val="FF0000"/>
                </a:solidFill>
              </a:rPr>
              <a:t>not require energy</a:t>
            </a:r>
            <a:r>
              <a:rPr lang="en-US" i="1" dirty="0"/>
              <a:t>. An example would be glucose is too big to pass through the cell membrane on its own, but can do so the with help of a specific protein.</a:t>
            </a:r>
            <a:endParaRPr lang="en-US" dirty="0"/>
          </a:p>
          <a:p>
            <a:endParaRPr lang="en-US" dirty="0"/>
          </a:p>
        </p:txBody>
      </p:sp>
      <p:pic>
        <p:nvPicPr>
          <p:cNvPr id="3074" name="Picture 2" descr="http://0.tqn.com/d/biology/1/0/o/V/facilitateddiff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72000"/>
            <a:ext cx="4572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43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dirty="0"/>
              <a:t>19.) The rough endoplasmic reticulum and Golgi apparatus work together in eukaryotic cells.  What is one </a:t>
            </a:r>
            <a:r>
              <a:rPr lang="en-US" sz="2000" dirty="0" smtClean="0"/>
              <a:t>way </a:t>
            </a:r>
            <a:r>
              <a:rPr lang="en-US" sz="2000" dirty="0"/>
              <a:t>that the rough endoplasmic reticulum assists the Golgi apparatus?</a:t>
            </a:r>
            <a:br>
              <a:rPr lang="en-US" sz="2000" dirty="0"/>
            </a:br>
            <a:endParaRPr lang="en-US" sz="2000"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It assembles nucleic acids from </a:t>
            </a:r>
            <a:r>
              <a:rPr lang="en-US" dirty="0" smtClean="0"/>
              <a:t>monomers.</a:t>
            </a:r>
          </a:p>
          <a:p>
            <a:pPr marL="514350" lvl="0" indent="-514350">
              <a:buFont typeface="+mj-lt"/>
              <a:buAutoNum type="arabicPeriod"/>
            </a:pPr>
            <a:r>
              <a:rPr lang="en-US" dirty="0" smtClean="0"/>
              <a:t>It </a:t>
            </a:r>
            <a:r>
              <a:rPr lang="en-US" dirty="0"/>
              <a:t>breaks down old damaged macromolecules</a:t>
            </a:r>
            <a:r>
              <a:rPr lang="en-US" dirty="0" smtClean="0"/>
              <a:t>.</a:t>
            </a:r>
          </a:p>
          <a:p>
            <a:pPr marL="514350" lvl="0" indent="-514350">
              <a:buFont typeface="+mj-lt"/>
              <a:buAutoNum type="arabicPeriod"/>
            </a:pPr>
            <a:r>
              <a:rPr lang="en-US" dirty="0" smtClean="0"/>
              <a:t> It </a:t>
            </a:r>
            <a:r>
              <a:rPr lang="en-US" dirty="0"/>
              <a:t>packages new protein molecules into </a:t>
            </a:r>
            <a:r>
              <a:rPr lang="en-US" dirty="0" smtClean="0"/>
              <a:t>vesicles</a:t>
            </a:r>
            <a:r>
              <a:rPr lang="en-US" b="1" dirty="0" smtClean="0"/>
              <a:t>.</a:t>
            </a:r>
          </a:p>
          <a:p>
            <a:pPr marL="514350" lvl="0" indent="-514350">
              <a:buFont typeface="+mj-lt"/>
              <a:buAutoNum type="arabicPeriod"/>
            </a:pPr>
            <a:r>
              <a:rPr lang="en-US" dirty="0" smtClean="0"/>
              <a:t>It </a:t>
            </a:r>
            <a:r>
              <a:rPr lang="en-US" dirty="0"/>
              <a:t>determines which protein molecules to </a:t>
            </a:r>
            <a:r>
              <a:rPr lang="en-US" dirty="0" smtClean="0"/>
              <a:t>synthesize</a:t>
            </a:r>
            <a:r>
              <a:rPr lang="en-US" i="1" dirty="0" smtClean="0"/>
              <a:t>.</a:t>
            </a:r>
            <a:endParaRPr lang="en-US" dirty="0"/>
          </a:p>
          <a:p>
            <a:pPr marL="514350" indent="-514350">
              <a:buFont typeface="+mj-lt"/>
              <a:buAutoNum type="arabicPeriod"/>
            </a:pPr>
            <a:endParaRPr lang="en-US" dirty="0"/>
          </a:p>
        </p:txBody>
      </p:sp>
      <p:sp>
        <p:nvSpPr>
          <p:cNvPr id="4" name="Explosion 2 3"/>
          <p:cNvSpPr/>
          <p:nvPr/>
        </p:nvSpPr>
        <p:spPr>
          <a:xfrm>
            <a:off x="186612" y="3135086"/>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79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quidbio.pbworks.com/f/ergolg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4957459"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661"/>
            <a:ext cx="8229600" cy="639762"/>
          </a:xfrm>
        </p:spPr>
        <p:txBody>
          <a:bodyPr>
            <a:normAutofit fontScale="90000"/>
          </a:bodyPr>
          <a:lstStyle/>
          <a:p>
            <a:r>
              <a:rPr lang="en-US" dirty="0" smtClean="0"/>
              <a:t>Protein Synthesis</a:t>
            </a:r>
            <a:endParaRPr lang="en-US" dirty="0"/>
          </a:p>
        </p:txBody>
      </p:sp>
      <p:sp>
        <p:nvSpPr>
          <p:cNvPr id="3" name="Content Placeholder 2"/>
          <p:cNvSpPr>
            <a:spLocks noGrp="1"/>
          </p:cNvSpPr>
          <p:nvPr>
            <p:ph idx="1"/>
          </p:nvPr>
        </p:nvSpPr>
        <p:spPr>
          <a:xfrm>
            <a:off x="76200" y="609600"/>
            <a:ext cx="4110340" cy="6096000"/>
          </a:xfrm>
        </p:spPr>
        <p:txBody>
          <a:bodyPr>
            <a:normAutofit fontScale="62500" lnSpcReduction="20000"/>
          </a:bodyPr>
          <a:lstStyle/>
          <a:p>
            <a:pPr marL="0" lvl="0" indent="0">
              <a:buNone/>
            </a:pPr>
            <a:r>
              <a:rPr lang="en-US" i="1" dirty="0" smtClean="0"/>
              <a:t>Proteins are code for by genes on DNA.</a:t>
            </a:r>
          </a:p>
          <a:p>
            <a:pPr marL="514350" lvl="0" indent="-514350">
              <a:buFont typeface="+mj-lt"/>
              <a:buAutoNum type="arabicPeriod"/>
            </a:pPr>
            <a:r>
              <a:rPr lang="en-US" i="1" dirty="0" smtClean="0"/>
              <a:t>mRNA “reads” the gene and carries the message to the ribosomes either free in the cytoplasm or attached to the endoplasmic reticulum (Rough endoplasmic reticulum if they have ribosomes on them)</a:t>
            </a:r>
          </a:p>
          <a:p>
            <a:pPr marL="514350" lvl="0" indent="-514350">
              <a:buFont typeface="+mj-lt"/>
              <a:buAutoNum type="arabicPeriod"/>
            </a:pPr>
            <a:r>
              <a:rPr lang="en-US" i="1" dirty="0" smtClean="0"/>
              <a:t>At the ribosomes on the RER, DNA’s message gets </a:t>
            </a:r>
            <a:r>
              <a:rPr lang="en-US" i="1" dirty="0" err="1" smtClean="0"/>
              <a:t>uncoded</a:t>
            </a:r>
            <a:r>
              <a:rPr lang="en-US" i="1" dirty="0" smtClean="0"/>
              <a:t> and Proteins are produced (with the help of </a:t>
            </a:r>
            <a:r>
              <a:rPr lang="en-US" i="1" dirty="0" err="1" smtClean="0"/>
              <a:t>tRNA</a:t>
            </a:r>
            <a:r>
              <a:rPr lang="en-US" i="1" dirty="0" smtClean="0"/>
              <a:t> </a:t>
            </a:r>
            <a:r>
              <a:rPr lang="en-US" i="1" dirty="0" err="1" smtClean="0"/>
              <a:t>transfering</a:t>
            </a:r>
            <a:r>
              <a:rPr lang="en-US" i="1" dirty="0" smtClean="0"/>
              <a:t> amino acids (the building units of proteins) to the ribosomes</a:t>
            </a:r>
          </a:p>
          <a:p>
            <a:pPr marL="514350" lvl="0" indent="-514350">
              <a:buFont typeface="+mj-lt"/>
              <a:buAutoNum type="arabicPeriod"/>
            </a:pPr>
            <a:r>
              <a:rPr lang="en-US" i="1" dirty="0" smtClean="0"/>
              <a:t>The proteins produced will be transport to the </a:t>
            </a:r>
            <a:r>
              <a:rPr lang="en-US" i="1" dirty="0"/>
              <a:t>Golgi apparatus </a:t>
            </a:r>
            <a:r>
              <a:rPr lang="en-US" i="1" dirty="0" smtClean="0"/>
              <a:t>which will </a:t>
            </a:r>
            <a:r>
              <a:rPr lang="en-US" i="1" dirty="0"/>
              <a:t>package </a:t>
            </a:r>
            <a:r>
              <a:rPr lang="en-US" i="1" dirty="0" smtClean="0"/>
              <a:t>the proteins </a:t>
            </a:r>
            <a:r>
              <a:rPr lang="en-US" i="1" dirty="0"/>
              <a:t>and </a:t>
            </a:r>
            <a:endParaRPr lang="en-US" i="1" dirty="0" smtClean="0"/>
          </a:p>
          <a:p>
            <a:pPr marL="514350" lvl="0" indent="-514350">
              <a:buFont typeface="+mj-lt"/>
              <a:buAutoNum type="arabicPeriod"/>
            </a:pPr>
            <a:r>
              <a:rPr lang="en-US" i="1" dirty="0" smtClean="0"/>
              <a:t>export </a:t>
            </a:r>
            <a:r>
              <a:rPr lang="en-US" i="1" dirty="0"/>
              <a:t>proteins to the cell or other cells.</a:t>
            </a:r>
            <a:endParaRPr lang="en-US" dirty="0"/>
          </a:p>
          <a:p>
            <a:endParaRPr lang="en-US" dirty="0"/>
          </a:p>
        </p:txBody>
      </p:sp>
      <p:sp>
        <p:nvSpPr>
          <p:cNvPr id="4" name="TextBox 3"/>
          <p:cNvSpPr txBox="1"/>
          <p:nvPr/>
        </p:nvSpPr>
        <p:spPr>
          <a:xfrm>
            <a:off x="6629400" y="4038600"/>
            <a:ext cx="762000" cy="369332"/>
          </a:xfrm>
          <a:prstGeom prst="rect">
            <a:avLst/>
          </a:prstGeom>
          <a:noFill/>
        </p:spPr>
        <p:txBody>
          <a:bodyPr wrap="square" rtlCol="0">
            <a:spAutoFit/>
          </a:bodyPr>
          <a:lstStyle/>
          <a:p>
            <a:r>
              <a:rPr lang="en-US" b="1" dirty="0" smtClean="0"/>
              <a:t>3</a:t>
            </a:r>
            <a:endParaRPr lang="en-US" b="1" dirty="0"/>
          </a:p>
        </p:txBody>
      </p:sp>
      <p:sp>
        <p:nvSpPr>
          <p:cNvPr id="6" name="TextBox 5"/>
          <p:cNvSpPr txBox="1"/>
          <p:nvPr/>
        </p:nvSpPr>
        <p:spPr>
          <a:xfrm>
            <a:off x="4117910" y="2147987"/>
            <a:ext cx="381000" cy="369332"/>
          </a:xfrm>
          <a:prstGeom prst="rect">
            <a:avLst/>
          </a:prstGeom>
          <a:noFill/>
        </p:spPr>
        <p:txBody>
          <a:bodyPr wrap="square" rtlCol="0">
            <a:spAutoFit/>
          </a:bodyPr>
          <a:lstStyle/>
          <a:p>
            <a:r>
              <a:rPr lang="en-US" b="1" dirty="0"/>
              <a:t>1</a:t>
            </a:r>
          </a:p>
        </p:txBody>
      </p:sp>
      <p:sp>
        <p:nvSpPr>
          <p:cNvPr id="7" name="TextBox 6"/>
          <p:cNvSpPr txBox="1"/>
          <p:nvPr/>
        </p:nvSpPr>
        <p:spPr>
          <a:xfrm>
            <a:off x="5562600" y="1963321"/>
            <a:ext cx="762000" cy="369332"/>
          </a:xfrm>
          <a:prstGeom prst="rect">
            <a:avLst/>
          </a:prstGeom>
          <a:noFill/>
        </p:spPr>
        <p:txBody>
          <a:bodyPr wrap="square" rtlCol="0">
            <a:spAutoFit/>
          </a:bodyPr>
          <a:lstStyle/>
          <a:p>
            <a:r>
              <a:rPr lang="en-US" b="1" dirty="0" smtClean="0"/>
              <a:t>2</a:t>
            </a:r>
            <a:endParaRPr lang="en-US" b="1" dirty="0"/>
          </a:p>
        </p:txBody>
      </p:sp>
      <p:sp>
        <p:nvSpPr>
          <p:cNvPr id="8" name="TextBox 7"/>
          <p:cNvSpPr txBox="1"/>
          <p:nvPr/>
        </p:nvSpPr>
        <p:spPr>
          <a:xfrm>
            <a:off x="7620000" y="2883932"/>
            <a:ext cx="762000" cy="369332"/>
          </a:xfrm>
          <a:prstGeom prst="rect">
            <a:avLst/>
          </a:prstGeom>
          <a:noFill/>
        </p:spPr>
        <p:txBody>
          <a:bodyPr wrap="square" rtlCol="0">
            <a:spAutoFit/>
          </a:bodyPr>
          <a:lstStyle/>
          <a:p>
            <a:r>
              <a:rPr lang="en-US" b="1" dirty="0" smtClean="0"/>
              <a:t>4</a:t>
            </a:r>
            <a:endParaRPr lang="en-US" b="1" dirty="0"/>
          </a:p>
        </p:txBody>
      </p:sp>
    </p:spTree>
    <p:extLst>
      <p:ext uri="{BB962C8B-B14F-4D97-AF65-F5344CB8AC3E}">
        <p14:creationId xmlns:p14="http://schemas.microsoft.com/office/powerpoint/2010/main" val="1570304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t>20.) Which example is an activity that a fish most likely uses to maintain homeostasis within its body?</a:t>
            </a:r>
            <a:br>
              <a:rPr lang="en-US" sz="2800" b="1" dirty="0"/>
            </a:br>
            <a:endParaRPr lang="en-US" sz="2800" b="1"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pPr marL="0" indent="0">
              <a:buNone/>
            </a:pPr>
            <a:r>
              <a:rPr lang="en-US" dirty="0" smtClean="0"/>
              <a:t>A.) Using </a:t>
            </a:r>
            <a:r>
              <a:rPr lang="en-US" dirty="0"/>
              <a:t>camouflage to avoid predators.</a:t>
            </a:r>
            <a:r>
              <a:rPr lang="en-US" i="1" dirty="0"/>
              <a:t> </a:t>
            </a:r>
            <a:endParaRPr lang="en-US" i="1" dirty="0" smtClean="0"/>
          </a:p>
          <a:p>
            <a:pPr marL="0" indent="0">
              <a:buNone/>
            </a:pPr>
            <a:r>
              <a:rPr lang="en-US" dirty="0" smtClean="0"/>
              <a:t>B.) Feeding at night to regulate body temperature.</a:t>
            </a:r>
          </a:p>
          <a:p>
            <a:pPr marL="0" indent="0">
              <a:buNone/>
            </a:pPr>
            <a:r>
              <a:rPr lang="en-US" dirty="0" smtClean="0"/>
              <a:t>C.) Moving </a:t>
            </a:r>
            <a:r>
              <a:rPr lang="en-US" dirty="0"/>
              <a:t>to deeper water to regulate metabolic </a:t>
            </a:r>
            <a:r>
              <a:rPr lang="en-US" dirty="0" smtClean="0"/>
              <a:t>wastes</a:t>
            </a:r>
            <a:r>
              <a:rPr lang="en-US" b="1" dirty="0"/>
              <a:t>	</a:t>
            </a:r>
            <a:endParaRPr lang="en-US" dirty="0"/>
          </a:p>
          <a:p>
            <a:pPr marL="0" indent="0">
              <a:buNone/>
            </a:pPr>
            <a:r>
              <a:rPr lang="en-US" dirty="0" smtClean="0"/>
              <a:t>D.) Exchanging </a:t>
            </a:r>
            <a:r>
              <a:rPr lang="en-US" dirty="0"/>
              <a:t>gases through its gills to regulate oxygen </a:t>
            </a:r>
            <a:r>
              <a:rPr lang="en-US" dirty="0" smtClean="0"/>
              <a:t>levels.</a:t>
            </a:r>
            <a:endParaRPr lang="en-US" i="1" dirty="0"/>
          </a:p>
          <a:p>
            <a:pPr marL="0" indent="0">
              <a:buNone/>
            </a:pPr>
            <a:r>
              <a:rPr lang="en-US" i="1" dirty="0" smtClean="0"/>
              <a:t>O</a:t>
            </a:r>
            <a:r>
              <a:rPr lang="en-US" i="1" baseline="-25000" dirty="0" smtClean="0"/>
              <a:t>2</a:t>
            </a:r>
            <a:r>
              <a:rPr lang="en-US" i="1" dirty="0" smtClean="0"/>
              <a:t> </a:t>
            </a:r>
            <a:r>
              <a:rPr lang="en-US" i="1" dirty="0"/>
              <a:t>is needed for cellular respiration to provide energy for the organism. At the gills, O</a:t>
            </a:r>
            <a:r>
              <a:rPr lang="en-US" i="1" baseline="-25000" dirty="0"/>
              <a:t>2</a:t>
            </a:r>
            <a:r>
              <a:rPr lang="en-US" i="1" dirty="0"/>
              <a:t> and CO</a:t>
            </a:r>
            <a:r>
              <a:rPr lang="en-US" i="1" baseline="-25000" dirty="0"/>
              <a:t>2</a:t>
            </a:r>
            <a:r>
              <a:rPr lang="en-US" i="1" dirty="0"/>
              <a:t> are exchanged. If CO</a:t>
            </a:r>
            <a:r>
              <a:rPr lang="en-US" i="1" baseline="-25000" dirty="0"/>
              <a:t>2</a:t>
            </a:r>
            <a:r>
              <a:rPr lang="en-US" i="1" dirty="0"/>
              <a:t> is present, the amount of O</a:t>
            </a:r>
            <a:r>
              <a:rPr lang="en-US" i="1" baseline="-25000" dirty="0"/>
              <a:t>2</a:t>
            </a:r>
            <a:r>
              <a:rPr lang="en-US" i="1" dirty="0"/>
              <a:t> will change to stay regulated.</a:t>
            </a:r>
            <a:endParaRPr lang="en-US" dirty="0"/>
          </a:p>
          <a:p>
            <a:pPr marL="514350" indent="-514350">
              <a:buFont typeface="+mj-lt"/>
              <a:buAutoNum type="arabicPeriod"/>
            </a:pPr>
            <a:endParaRPr lang="en-US" dirty="0"/>
          </a:p>
        </p:txBody>
      </p:sp>
      <p:sp>
        <p:nvSpPr>
          <p:cNvPr id="4" name="Explosion 2 3"/>
          <p:cNvSpPr/>
          <p:nvPr/>
        </p:nvSpPr>
        <p:spPr>
          <a:xfrm>
            <a:off x="304800" y="44958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13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2400" b="1" dirty="0"/>
              <a:t>21.) Use the illustration below to answer the question.</a:t>
            </a:r>
            <a:br>
              <a:rPr lang="en-US" sz="2400" b="1" dirty="0"/>
            </a:br>
            <a:endParaRPr lang="en-US" sz="2400" b="1"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0960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273" y="1828800"/>
            <a:ext cx="8839200" cy="3139321"/>
          </a:xfrm>
          <a:prstGeom prst="rect">
            <a:avLst/>
          </a:prstGeom>
          <a:noFill/>
        </p:spPr>
        <p:txBody>
          <a:bodyPr wrap="square" rtlCol="0">
            <a:spAutoFit/>
          </a:bodyPr>
          <a:lstStyle/>
          <a:p>
            <a:r>
              <a:rPr lang="en-US" b="1" dirty="0"/>
              <a:t>Which statement best describes the phase of the cell cycle shown? </a:t>
            </a:r>
          </a:p>
          <a:p>
            <a:r>
              <a:rPr lang="en-US" dirty="0"/>
              <a:t>	</a:t>
            </a:r>
            <a:r>
              <a:rPr lang="en-US" i="1" dirty="0">
                <a:solidFill>
                  <a:srgbClr val="FF0000"/>
                </a:solidFill>
              </a:rPr>
              <a:t>This diagram is showing the formation of two cells</a:t>
            </a:r>
            <a:endParaRPr lang="en-US" dirty="0">
              <a:solidFill>
                <a:srgbClr val="FF0000"/>
              </a:solidFill>
            </a:endParaRPr>
          </a:p>
          <a:p>
            <a:pPr marL="342900" lvl="0" indent="-342900">
              <a:buFont typeface="+mj-lt"/>
              <a:buAutoNum type="alphaUcPeriod"/>
            </a:pPr>
            <a:r>
              <a:rPr lang="en-US" dirty="0"/>
              <a:t>The cell is in prophase of mitosis because the number of chromosomes has </a:t>
            </a:r>
            <a:r>
              <a:rPr lang="en-US" dirty="0" smtClean="0"/>
              <a:t>doubled.</a:t>
            </a:r>
            <a:endParaRPr lang="en-US" i="1" dirty="0"/>
          </a:p>
          <a:p>
            <a:pPr marL="342900" lvl="0" indent="-342900">
              <a:buAutoNum type="alphaUcPeriod" startAt="2"/>
            </a:pPr>
            <a:r>
              <a:rPr lang="en-US" dirty="0" smtClean="0"/>
              <a:t>The cell is in prophase I of meiosis because the number if chromosomes has 	doubled.</a:t>
            </a:r>
            <a:r>
              <a:rPr lang="en-US" i="1" dirty="0" smtClean="0"/>
              <a:t> </a:t>
            </a:r>
          </a:p>
          <a:p>
            <a:pPr marL="342900" lvl="0" indent="-342900">
              <a:buAutoNum type="alphaUcPeriod" startAt="2"/>
            </a:pPr>
            <a:r>
              <a:rPr lang="en-US" dirty="0" smtClean="0"/>
              <a:t>The cell is in </a:t>
            </a:r>
            <a:r>
              <a:rPr lang="en-US" dirty="0" err="1" smtClean="0"/>
              <a:t>telophase</a:t>
            </a:r>
            <a:r>
              <a:rPr lang="en-US" dirty="0" smtClean="0"/>
              <a:t> of mitosis because the cell is separating and contains two copies </a:t>
            </a:r>
          </a:p>
          <a:p>
            <a:r>
              <a:rPr lang="en-US" dirty="0" smtClean="0"/>
              <a:t>	of </a:t>
            </a:r>
            <a:r>
              <a:rPr lang="en-US" dirty="0"/>
              <a:t>each chromosome</a:t>
            </a:r>
            <a:r>
              <a:rPr lang="en-US" b="1" dirty="0" smtClean="0"/>
              <a:t>.</a:t>
            </a:r>
            <a:r>
              <a:rPr lang="en-US" dirty="0" smtClean="0"/>
              <a:t>­</a:t>
            </a:r>
          </a:p>
          <a:p>
            <a:r>
              <a:rPr lang="en-US" dirty="0" smtClean="0"/>
              <a:t>D. The </a:t>
            </a:r>
            <a:r>
              <a:rPr lang="en-US" dirty="0"/>
              <a:t>cell is in </a:t>
            </a:r>
            <a:r>
              <a:rPr lang="en-US" dirty="0" err="1"/>
              <a:t>telophase</a:t>
            </a:r>
            <a:r>
              <a:rPr lang="en-US" dirty="0"/>
              <a:t> of meiosis because the cell is separating and contains two copies</a:t>
            </a:r>
          </a:p>
          <a:p>
            <a:r>
              <a:rPr lang="en-US" dirty="0" smtClean="0"/>
              <a:t>	of </a:t>
            </a:r>
            <a:r>
              <a:rPr lang="en-US" dirty="0"/>
              <a:t>each </a:t>
            </a:r>
            <a:r>
              <a:rPr lang="en-US" dirty="0" smtClean="0"/>
              <a:t>chromosome.</a:t>
            </a:r>
          </a:p>
          <a:p>
            <a:r>
              <a:rPr lang="en-US" i="1" dirty="0"/>
              <a:t>	</a:t>
            </a:r>
            <a:r>
              <a:rPr lang="en-US" i="1" dirty="0" smtClean="0"/>
              <a:t>At </a:t>
            </a:r>
            <a:r>
              <a:rPr lang="en-US" i="1" dirty="0"/>
              <a:t>the end of meiosis, you would see 4 genetically different cells with only one copy </a:t>
            </a:r>
            <a:r>
              <a:rPr lang="en-US" i="1" dirty="0" smtClean="0"/>
              <a:t>	of </a:t>
            </a:r>
            <a:r>
              <a:rPr lang="en-US" i="1" dirty="0"/>
              <a:t>each chromosome (here you see 2 cells, and each has 2 matching “sticks” in it)</a:t>
            </a:r>
            <a:endParaRPr lang="en-US" dirty="0"/>
          </a:p>
        </p:txBody>
      </p:sp>
      <p:sp>
        <p:nvSpPr>
          <p:cNvPr id="8" name="Explosion 2 7"/>
          <p:cNvSpPr/>
          <p:nvPr/>
        </p:nvSpPr>
        <p:spPr>
          <a:xfrm>
            <a:off x="7776" y="35814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70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REgs3iXZ_j4/TWLAA46VLWI/AAAAAAAAGi0/P9UQb7-0P64/s1600/mitosis_phas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85800"/>
            <a:ext cx="4648200" cy="4419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487362"/>
          </a:xfrm>
        </p:spPr>
        <p:txBody>
          <a:bodyPr>
            <a:normAutofit fontScale="90000"/>
          </a:bodyPr>
          <a:lstStyle/>
          <a:p>
            <a:r>
              <a:rPr lang="en-US" dirty="0" smtClean="0"/>
              <a:t>Cell Division (Mitosis)</a:t>
            </a:r>
            <a:endParaRPr lang="en-US" dirty="0"/>
          </a:p>
        </p:txBody>
      </p:sp>
      <p:sp>
        <p:nvSpPr>
          <p:cNvPr id="3" name="Content Placeholder 2"/>
          <p:cNvSpPr>
            <a:spLocks noGrp="1"/>
          </p:cNvSpPr>
          <p:nvPr>
            <p:ph idx="1"/>
          </p:nvPr>
        </p:nvSpPr>
        <p:spPr>
          <a:xfrm>
            <a:off x="152400" y="762000"/>
            <a:ext cx="4419600" cy="5791200"/>
          </a:xfrm>
        </p:spPr>
        <p:txBody>
          <a:bodyPr>
            <a:normAutofit fontScale="85000" lnSpcReduction="20000"/>
          </a:bodyPr>
          <a:lstStyle/>
          <a:p>
            <a:pPr marL="0" indent="0">
              <a:buNone/>
            </a:pPr>
            <a:r>
              <a:rPr lang="en-US" dirty="0" smtClean="0"/>
              <a:t>Cell division results in two identical </a:t>
            </a:r>
            <a:r>
              <a:rPr lang="en-US" i="1" dirty="0" smtClean="0"/>
              <a:t>daughter cells.</a:t>
            </a:r>
          </a:p>
          <a:p>
            <a:pPr marL="0" indent="0">
              <a:buNone/>
            </a:pPr>
            <a:r>
              <a:rPr lang="en-US" dirty="0" smtClean="0"/>
              <a:t>The process of cell divisions occurs in three parts:</a:t>
            </a:r>
          </a:p>
          <a:p>
            <a:r>
              <a:rPr lang="en-US" b="1" dirty="0" smtClean="0"/>
              <a:t>Interphase </a:t>
            </a:r>
            <a:r>
              <a:rPr lang="en-US" dirty="0" smtClean="0"/>
              <a:t>- duplication of chromosomes and preparing the nucleus for division</a:t>
            </a:r>
          </a:p>
          <a:p>
            <a:r>
              <a:rPr lang="en-US" b="1" dirty="0" smtClean="0"/>
              <a:t>Mitosis</a:t>
            </a:r>
            <a:r>
              <a:rPr lang="en-US" dirty="0" smtClean="0"/>
              <a:t> – organized division of the nucleus into two identical nuclei</a:t>
            </a:r>
          </a:p>
          <a:p>
            <a:r>
              <a:rPr lang="en-US" b="1" dirty="0" smtClean="0"/>
              <a:t>Cytokinesis</a:t>
            </a:r>
            <a:r>
              <a:rPr lang="en-US" dirty="0" smtClean="0"/>
              <a:t>- division of the cell and cellular contents into two identical daughter cells</a:t>
            </a:r>
          </a:p>
          <a:p>
            <a:r>
              <a:rPr lang="en-US" dirty="0" smtClean="0">
                <a:hlinkClick r:id="rId3"/>
              </a:rPr>
              <a:t>Animation</a:t>
            </a:r>
            <a:endParaRPr lang="en-US" dirty="0"/>
          </a:p>
        </p:txBody>
      </p:sp>
    </p:spTree>
    <p:extLst>
      <p:ext uri="{BB962C8B-B14F-4D97-AF65-F5344CB8AC3E}">
        <p14:creationId xmlns:p14="http://schemas.microsoft.com/office/powerpoint/2010/main" val="3234426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22.) Mitosis and meiosis are processes by which animal and plant cells divide.  Which statement </a:t>
            </a:r>
            <a:r>
              <a:rPr lang="en-US" sz="2400" b="1" dirty="0" smtClean="0"/>
              <a:t>best describes </a:t>
            </a:r>
            <a:r>
              <a:rPr lang="en-US" sz="2400" b="1" dirty="0"/>
              <a:t>a difference between mitosis and meiosis?</a:t>
            </a:r>
            <a:br>
              <a:rPr lang="en-US" sz="2400" b="1" dirty="0"/>
            </a:br>
            <a:endParaRPr lang="en-US" sz="2400" b="1" dirty="0"/>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lphaUcPeriod"/>
            </a:pPr>
            <a:r>
              <a:rPr lang="en-US" dirty="0" smtClean="0"/>
              <a:t>Meiosis </a:t>
            </a:r>
            <a:r>
              <a:rPr lang="en-US" dirty="0"/>
              <a:t>is a multi-step </a:t>
            </a:r>
            <a:r>
              <a:rPr lang="en-US" dirty="0" smtClean="0"/>
              <a:t>process.</a:t>
            </a:r>
          </a:p>
          <a:p>
            <a:pPr marL="0" lvl="0" indent="0">
              <a:buNone/>
            </a:pPr>
            <a:r>
              <a:rPr lang="en-US" i="1" dirty="0"/>
              <a:t>	</a:t>
            </a:r>
            <a:r>
              <a:rPr lang="en-US" i="1" dirty="0" smtClean="0"/>
              <a:t>Both </a:t>
            </a:r>
            <a:r>
              <a:rPr lang="en-US" i="1" dirty="0"/>
              <a:t>processes have multiple steps (prophase, metaphase, </a:t>
            </a:r>
            <a:r>
              <a:rPr lang="en-US" i="1" dirty="0" smtClean="0"/>
              <a:t>	anaphase</a:t>
            </a:r>
            <a:r>
              <a:rPr lang="en-US" i="1" dirty="0"/>
              <a:t>, and </a:t>
            </a:r>
            <a:r>
              <a:rPr lang="en-US" i="1" dirty="0" err="1"/>
              <a:t>telophase</a:t>
            </a:r>
            <a:r>
              <a:rPr lang="en-US" i="1" dirty="0"/>
              <a:t>, but meiosis has two sets of these </a:t>
            </a:r>
            <a:r>
              <a:rPr lang="en-US" i="1" dirty="0" smtClean="0"/>
              <a:t>	stages </a:t>
            </a:r>
            <a:r>
              <a:rPr lang="en-US" i="1" dirty="0"/>
              <a:t>with slight differences than the mitosis versions)</a:t>
            </a:r>
            <a:endParaRPr lang="en-US" dirty="0"/>
          </a:p>
          <a:p>
            <a:pPr marL="514350" lvl="0" indent="-514350">
              <a:buAutoNum type="alphaUcPeriod" startAt="2"/>
            </a:pPr>
            <a:r>
              <a:rPr lang="en-US" dirty="0" smtClean="0"/>
              <a:t>Mitosis </a:t>
            </a:r>
            <a:r>
              <a:rPr lang="en-US" dirty="0"/>
              <a:t>occurs only in eukaryotic </a:t>
            </a:r>
            <a:r>
              <a:rPr lang="en-US" dirty="0" smtClean="0"/>
              <a:t>cells.</a:t>
            </a:r>
          </a:p>
          <a:p>
            <a:pPr marL="0" lvl="0" indent="0">
              <a:buNone/>
            </a:pPr>
            <a:r>
              <a:rPr lang="en-US" i="1" dirty="0"/>
              <a:t>	</a:t>
            </a:r>
            <a:r>
              <a:rPr lang="en-US" i="1" dirty="0" smtClean="0"/>
              <a:t>Mitosis </a:t>
            </a:r>
            <a:r>
              <a:rPr lang="en-US" i="1" dirty="0"/>
              <a:t>occurs in </a:t>
            </a:r>
            <a:r>
              <a:rPr lang="en-US" i="1" dirty="0" smtClean="0"/>
              <a:t>prokaryotic </a:t>
            </a:r>
            <a:r>
              <a:rPr lang="en-US" i="1" dirty="0"/>
              <a:t>and eukaryotic cells</a:t>
            </a:r>
            <a:endParaRPr lang="en-US" dirty="0"/>
          </a:p>
          <a:p>
            <a:pPr marL="514350" lvl="0" indent="-514350">
              <a:buAutoNum type="alphaUcPeriod" startAt="3"/>
            </a:pPr>
            <a:r>
              <a:rPr lang="en-US" dirty="0" smtClean="0"/>
              <a:t>Meiosis </a:t>
            </a:r>
            <a:r>
              <a:rPr lang="en-US" dirty="0"/>
              <a:t>is used in the repair of an </a:t>
            </a:r>
            <a:r>
              <a:rPr lang="en-US" dirty="0" smtClean="0"/>
              <a:t>organism.</a:t>
            </a:r>
          </a:p>
          <a:p>
            <a:pPr marL="0" lvl="0" indent="0">
              <a:buNone/>
            </a:pPr>
            <a:r>
              <a:rPr lang="en-US" i="1" dirty="0"/>
              <a:t>	</a:t>
            </a:r>
            <a:r>
              <a:rPr lang="en-US" i="1" dirty="0" smtClean="0"/>
              <a:t>Mitosis </a:t>
            </a:r>
            <a:r>
              <a:rPr lang="en-US" i="1" dirty="0"/>
              <a:t>is </a:t>
            </a:r>
            <a:r>
              <a:rPr lang="en-US" i="1" dirty="0" smtClean="0"/>
              <a:t>the </a:t>
            </a:r>
            <a:r>
              <a:rPr lang="en-US" i="1" dirty="0"/>
              <a:t>process used to repair an organism by creating </a:t>
            </a:r>
            <a:r>
              <a:rPr lang="en-US" i="1" dirty="0" smtClean="0"/>
              <a:t>	more </a:t>
            </a:r>
            <a:r>
              <a:rPr lang="en-US" i="1" dirty="0"/>
              <a:t>of the same type of cell (for example, to heal a cut on the </a:t>
            </a:r>
            <a:r>
              <a:rPr lang="en-US" i="1" dirty="0" smtClean="0"/>
              <a:t>	leg</a:t>
            </a:r>
            <a:r>
              <a:rPr lang="en-US" i="1" dirty="0"/>
              <a:t>)</a:t>
            </a:r>
            <a:endParaRPr lang="en-US" dirty="0"/>
          </a:p>
          <a:p>
            <a:pPr marL="0" lvl="0" indent="0">
              <a:buNone/>
            </a:pPr>
            <a:r>
              <a:rPr lang="en-US" dirty="0" smtClean="0"/>
              <a:t>D.     Mitosis </a:t>
            </a:r>
            <a:r>
              <a:rPr lang="en-US" dirty="0"/>
              <a:t>produces genetically identical daughter cells</a:t>
            </a:r>
            <a:r>
              <a:rPr lang="en-US" dirty="0" smtClean="0"/>
              <a:t>.</a:t>
            </a:r>
            <a:r>
              <a:rPr lang="en-US" i="1" dirty="0" smtClean="0"/>
              <a:t>	Meiosis </a:t>
            </a:r>
            <a:r>
              <a:rPr lang="en-US" i="1" dirty="0"/>
              <a:t>produces genetically </a:t>
            </a:r>
            <a:r>
              <a:rPr lang="en-US" i="1" u="sng" dirty="0"/>
              <a:t>different</a:t>
            </a:r>
            <a:r>
              <a:rPr lang="en-US" i="1" dirty="0"/>
              <a:t> cells as a result of </a:t>
            </a:r>
            <a:r>
              <a:rPr lang="en-US" i="1" dirty="0" smtClean="0"/>
              <a:t>	crossing </a:t>
            </a:r>
            <a:r>
              <a:rPr lang="en-US" i="1" dirty="0"/>
              <a:t>over and chromosome shuffling</a:t>
            </a:r>
            <a:endParaRPr lang="en-US" dirty="0"/>
          </a:p>
          <a:p>
            <a:endParaRPr lang="en-US" dirty="0"/>
          </a:p>
        </p:txBody>
      </p:sp>
      <p:sp>
        <p:nvSpPr>
          <p:cNvPr id="4" name="Explosion 2 3"/>
          <p:cNvSpPr/>
          <p:nvPr/>
        </p:nvSpPr>
        <p:spPr>
          <a:xfrm>
            <a:off x="169506" y="44958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790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Meiosis</a:t>
            </a:r>
            <a:endParaRPr lang="en-US" dirty="0"/>
          </a:p>
        </p:txBody>
      </p:sp>
      <p:sp>
        <p:nvSpPr>
          <p:cNvPr id="3" name="Content Placeholder 2"/>
          <p:cNvSpPr>
            <a:spLocks noGrp="1"/>
          </p:cNvSpPr>
          <p:nvPr>
            <p:ph idx="1"/>
          </p:nvPr>
        </p:nvSpPr>
        <p:spPr>
          <a:xfrm>
            <a:off x="457200" y="685800"/>
            <a:ext cx="4343400" cy="5791200"/>
          </a:xfrm>
        </p:spPr>
        <p:txBody>
          <a:bodyPr>
            <a:normAutofit fontScale="85000" lnSpcReduction="20000"/>
          </a:bodyPr>
          <a:lstStyle/>
          <a:p>
            <a:r>
              <a:rPr lang="en-US" sz="2800" dirty="0" smtClean="0"/>
              <a:t>Meiosis occurs during the formation of sex cells (sperm and egg).  It is necessary so that the sex cells only have half the number of chromosomes (23 in us) so that at fertilization, the normal chromosome number is returned (46 in us)</a:t>
            </a:r>
          </a:p>
          <a:p>
            <a:r>
              <a:rPr lang="en-US" sz="2800" dirty="0" smtClean="0">
                <a:hlinkClick r:id="rId2"/>
              </a:rPr>
              <a:t>Meiosis</a:t>
            </a:r>
            <a:r>
              <a:rPr lang="en-US" sz="2800" dirty="0" smtClean="0"/>
              <a:t> involves two divisions. It begins with the replication of the chromosomes, divides up the cell into two cells, then divides again (without replication) into 4 genetically different sex cells with half the normal number of chromosomes</a:t>
            </a:r>
            <a:endParaRPr lang="en-US" sz="2800" dirty="0"/>
          </a:p>
        </p:txBody>
      </p:sp>
      <p:pic>
        <p:nvPicPr>
          <p:cNvPr id="3074" name="Picture 2" descr="http://www.phschool.com/science/biology_place/labbench/lab3/images/stage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408" y="1066800"/>
            <a:ext cx="4085492"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6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63562"/>
          </a:xfrm>
        </p:spPr>
        <p:txBody>
          <a:bodyPr>
            <a:normAutofit fontScale="90000"/>
          </a:bodyPr>
          <a:lstStyle/>
          <a:p>
            <a:r>
              <a:rPr lang="en-US" dirty="0" smtClean="0"/>
              <a:t>Prokaryotic </a:t>
            </a:r>
            <a:r>
              <a:rPr lang="en-US" dirty="0" err="1" smtClean="0"/>
              <a:t>vs</a:t>
            </a:r>
            <a:r>
              <a:rPr lang="en-US" dirty="0" smtClean="0"/>
              <a:t> Eukaryotic</a:t>
            </a:r>
            <a:endParaRPr lang="en-US" dirty="0"/>
          </a:p>
        </p:txBody>
      </p:sp>
      <p:sp>
        <p:nvSpPr>
          <p:cNvPr id="3" name="Content Placeholder 2"/>
          <p:cNvSpPr>
            <a:spLocks noGrp="1"/>
          </p:cNvSpPr>
          <p:nvPr>
            <p:ph idx="1"/>
          </p:nvPr>
        </p:nvSpPr>
        <p:spPr>
          <a:xfrm>
            <a:off x="0" y="838200"/>
            <a:ext cx="4191000" cy="5867400"/>
          </a:xfrm>
        </p:spPr>
        <p:txBody>
          <a:bodyPr>
            <a:normAutofit fontScale="62500" lnSpcReduction="20000"/>
          </a:bodyPr>
          <a:lstStyle/>
          <a:p>
            <a:pPr marL="0" indent="0">
              <a:buNone/>
            </a:pPr>
            <a:r>
              <a:rPr lang="en-US" dirty="0" smtClean="0"/>
              <a:t>Prokaryote </a:t>
            </a:r>
          </a:p>
          <a:p>
            <a:r>
              <a:rPr lang="en-US" dirty="0" smtClean="0"/>
              <a:t>Lack a nucleus and membrane bound organelles</a:t>
            </a:r>
          </a:p>
          <a:p>
            <a:r>
              <a:rPr lang="en-US" dirty="0" smtClean="0"/>
              <a:t>Have cytoplasm, plasma (cell) membrane, a cell wall, DNA and </a:t>
            </a:r>
            <a:r>
              <a:rPr lang="en-US" dirty="0" err="1" smtClean="0"/>
              <a:t>ribosomes</a:t>
            </a:r>
            <a:endParaRPr lang="en-US" dirty="0" smtClean="0"/>
          </a:p>
          <a:p>
            <a:r>
              <a:rPr lang="en-US" dirty="0" smtClean="0"/>
              <a:t>Bacteria and </a:t>
            </a:r>
            <a:r>
              <a:rPr lang="en-US" dirty="0" err="1" smtClean="0"/>
              <a:t>Archae</a:t>
            </a:r>
            <a:endParaRPr lang="en-US" dirty="0" smtClean="0"/>
          </a:p>
          <a:p>
            <a:pPr marL="0" indent="0">
              <a:buNone/>
            </a:pPr>
            <a:endParaRPr lang="en-US" dirty="0"/>
          </a:p>
          <a:p>
            <a:pPr marL="0" indent="0">
              <a:buNone/>
            </a:pPr>
            <a:r>
              <a:rPr lang="en-US" dirty="0" smtClean="0"/>
              <a:t>Eukaryotes</a:t>
            </a:r>
          </a:p>
          <a:p>
            <a:r>
              <a:rPr lang="en-US" dirty="0" smtClean="0"/>
              <a:t>Have membrane bound organelles</a:t>
            </a:r>
          </a:p>
          <a:p>
            <a:r>
              <a:rPr lang="en-US" dirty="0" smtClean="0"/>
              <a:t>Have a true nucleus with a nuclear envelope</a:t>
            </a:r>
          </a:p>
          <a:p>
            <a:r>
              <a:rPr lang="en-US" dirty="0" smtClean="0"/>
              <a:t>Have a plasma membrane, cytoplasm, DNA, </a:t>
            </a:r>
            <a:r>
              <a:rPr lang="en-US" dirty="0" err="1" smtClean="0"/>
              <a:t>ribosomes</a:t>
            </a:r>
            <a:r>
              <a:rPr lang="en-US" dirty="0" smtClean="0"/>
              <a:t>, endoplasmic reticulum, </a:t>
            </a:r>
            <a:r>
              <a:rPr lang="en-US" dirty="0" err="1" smtClean="0"/>
              <a:t>golgi</a:t>
            </a:r>
            <a:r>
              <a:rPr lang="en-US" dirty="0" smtClean="0"/>
              <a:t> apparatus, nucleolus w/</a:t>
            </a:r>
            <a:r>
              <a:rPr lang="en-US" dirty="0" err="1" smtClean="0"/>
              <a:t>i</a:t>
            </a:r>
            <a:r>
              <a:rPr lang="en-US" dirty="0" smtClean="0"/>
              <a:t> the nucleus, vacuoles, a cell wall (in some) and other organelles.</a:t>
            </a:r>
          </a:p>
          <a:p>
            <a:r>
              <a:rPr lang="en-US" dirty="0" err="1" smtClean="0"/>
              <a:t>Protists</a:t>
            </a:r>
            <a:r>
              <a:rPr lang="en-US" dirty="0" smtClean="0"/>
              <a:t>, Fungus, Plants, Animals</a:t>
            </a:r>
            <a:endParaRPr lang="en-US" dirty="0"/>
          </a:p>
        </p:txBody>
      </p:sp>
      <p:pic>
        <p:nvPicPr>
          <p:cNvPr id="1026" name="Picture 2" descr="http://unwrittendestiny.files.wordpress.com/2011/07/procaryotic-vs-eucaryot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066800"/>
            <a:ext cx="466725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32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a:t>23.) </a:t>
            </a:r>
            <a:r>
              <a:rPr lang="en-US" sz="2000" b="1" dirty="0" err="1"/>
              <a:t>Patau</a:t>
            </a:r>
            <a:r>
              <a:rPr lang="en-US" sz="2000" b="1" dirty="0"/>
              <a:t> syndrome can be a lethal genetic disorder in mammals, resulting </a:t>
            </a:r>
            <a:r>
              <a:rPr lang="en-US" sz="2000" b="1" dirty="0" smtClean="0"/>
              <a:t>	from </a:t>
            </a:r>
            <a:r>
              <a:rPr lang="en-US" sz="2000" b="1" dirty="0"/>
              <a:t>chromosomes failing to </a:t>
            </a:r>
            <a:r>
              <a:rPr lang="en-US" sz="2000" b="1" dirty="0" smtClean="0"/>
              <a:t>separate </a:t>
            </a:r>
            <a:r>
              <a:rPr lang="en-US" sz="2000" b="1" dirty="0"/>
              <a:t>during meiosis.</a:t>
            </a:r>
            <a:br>
              <a:rPr lang="en-US" sz="2000" b="1" dirty="0"/>
            </a:br>
            <a:endParaRPr lang="en-US" sz="2000" b="1"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t>Part </a:t>
            </a:r>
            <a:r>
              <a:rPr lang="en-US" b="1" dirty="0"/>
              <a:t>A: </a:t>
            </a:r>
            <a:r>
              <a:rPr lang="en-US" dirty="0"/>
              <a:t>Identify the step during the process of meiosis when chromosomes would </a:t>
            </a:r>
            <a:r>
              <a:rPr lang="en-US" b="1" dirty="0"/>
              <a:t>most likely </a:t>
            </a:r>
            <a:r>
              <a:rPr lang="en-US" dirty="0"/>
              <a:t>fail </a:t>
            </a:r>
            <a:r>
              <a:rPr lang="en-US" dirty="0" smtClean="0"/>
              <a:t>to separate</a:t>
            </a:r>
            <a:r>
              <a:rPr lang="en-US" dirty="0"/>
              <a:t>.</a:t>
            </a:r>
          </a:p>
          <a:p>
            <a:r>
              <a:rPr lang="en-US" i="1" dirty="0"/>
              <a:t>Most likely </a:t>
            </a:r>
            <a:r>
              <a:rPr lang="en-US" b="1" i="1" dirty="0"/>
              <a:t>chromosomes would fair to separate during anaphase I or Anaphase II</a:t>
            </a:r>
            <a:r>
              <a:rPr lang="en-US" i="1" dirty="0"/>
              <a:t>. In anaphase, chromosomes (anaphase I) or sister chromatids (anaphase II) are supposed to separate, or move AWAY from each other</a:t>
            </a:r>
            <a:r>
              <a:rPr lang="en-US" i="1" dirty="0" smtClean="0"/>
              <a:t>. This is called Nondisjunction.</a:t>
            </a:r>
            <a:endParaRPr lang="en-US" dirty="0"/>
          </a:p>
          <a:p>
            <a:pPr marL="0" indent="0">
              <a:buNone/>
            </a:pPr>
            <a:endParaRPr lang="en-US" dirty="0"/>
          </a:p>
          <a:p>
            <a:r>
              <a:rPr lang="en-US" b="1" dirty="0" smtClean="0"/>
              <a:t>Part </a:t>
            </a:r>
            <a:r>
              <a:rPr lang="en-US" b="1" dirty="0"/>
              <a:t>B: </a:t>
            </a:r>
            <a:r>
              <a:rPr lang="en-US" dirty="0"/>
              <a:t>Describe how chromosome separation in meiosis is different from chromosome separation </a:t>
            </a:r>
            <a:r>
              <a:rPr lang="en-US" dirty="0" smtClean="0"/>
              <a:t>in mitosis</a:t>
            </a:r>
            <a:r>
              <a:rPr lang="en-US" dirty="0"/>
              <a:t>.</a:t>
            </a:r>
          </a:p>
          <a:p>
            <a:r>
              <a:rPr lang="en-US" i="1" dirty="0"/>
              <a:t>During meiosis cells and the genetic material </a:t>
            </a:r>
            <a:r>
              <a:rPr lang="en-US" b="1" i="1" dirty="0"/>
              <a:t>is divided twice</a:t>
            </a:r>
            <a:r>
              <a:rPr lang="en-US" i="1" dirty="0"/>
              <a:t> (the first set of division is meiosis I and the second set is meiosis II). In mitosis, the cell and chromosomes divide once. </a:t>
            </a:r>
            <a:endParaRPr lang="en-US" dirty="0"/>
          </a:p>
          <a:p>
            <a:endParaRPr lang="en-US" dirty="0"/>
          </a:p>
        </p:txBody>
      </p:sp>
    </p:spTree>
    <p:extLst>
      <p:ext uri="{BB962C8B-B14F-4D97-AF65-F5344CB8AC3E}">
        <p14:creationId xmlns:p14="http://schemas.microsoft.com/office/powerpoint/2010/main" val="954245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3600" dirty="0" smtClean="0"/>
              <a:t>Nondisjunction and </a:t>
            </a:r>
            <a:r>
              <a:rPr lang="en-US" sz="3600" dirty="0" err="1" smtClean="0"/>
              <a:t>Patau’s</a:t>
            </a:r>
            <a:r>
              <a:rPr lang="en-US" sz="3600" dirty="0" smtClean="0"/>
              <a:t> syndrome</a:t>
            </a:r>
            <a:endParaRPr lang="en-US" sz="3600" dirty="0"/>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descr="http://www.biology.iupui.edu/biocourses/N100/images/11nondisjun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71" y="685800"/>
            <a:ext cx="3024292" cy="2046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iology.iupui.edu/biocourses/N100/images/Trisomy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1"/>
            <a:ext cx="3955593" cy="2782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849087"/>
            <a:ext cx="2286000" cy="369332"/>
          </a:xfrm>
          <a:prstGeom prst="rect">
            <a:avLst/>
          </a:prstGeom>
          <a:noFill/>
        </p:spPr>
        <p:txBody>
          <a:bodyPr wrap="square" rtlCol="0">
            <a:spAutoFit/>
          </a:bodyPr>
          <a:lstStyle/>
          <a:p>
            <a:r>
              <a:rPr lang="en-US" dirty="0" smtClean="0"/>
              <a:t>Nondisjunction</a:t>
            </a:r>
            <a:endParaRPr lang="en-US" dirty="0"/>
          </a:p>
        </p:txBody>
      </p:sp>
      <p:sp>
        <p:nvSpPr>
          <p:cNvPr id="8" name="TextBox 7"/>
          <p:cNvSpPr txBox="1"/>
          <p:nvPr/>
        </p:nvSpPr>
        <p:spPr>
          <a:xfrm>
            <a:off x="307233" y="5715000"/>
            <a:ext cx="2816967" cy="369332"/>
          </a:xfrm>
          <a:prstGeom prst="rect">
            <a:avLst/>
          </a:prstGeom>
          <a:noFill/>
        </p:spPr>
        <p:txBody>
          <a:bodyPr wrap="square" rtlCol="0">
            <a:spAutoFit/>
          </a:bodyPr>
          <a:lstStyle/>
          <a:p>
            <a:r>
              <a:rPr lang="en-US" dirty="0" smtClean="0"/>
              <a:t>Karyotype of a normal male</a:t>
            </a:r>
            <a:endParaRPr lang="en-US" dirty="0"/>
          </a:p>
        </p:txBody>
      </p:sp>
      <p:pic>
        <p:nvPicPr>
          <p:cNvPr id="1032" name="Picture 8" descr="http://www.biology.iupui.edu/biocourses/N100/images/nmlma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33" y="2732314"/>
            <a:ext cx="4198484" cy="28695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9200" y="5728214"/>
            <a:ext cx="3505200" cy="923330"/>
          </a:xfrm>
          <a:prstGeom prst="rect">
            <a:avLst/>
          </a:prstGeom>
          <a:noFill/>
        </p:spPr>
        <p:txBody>
          <a:bodyPr wrap="square" rtlCol="0">
            <a:spAutoFit/>
          </a:bodyPr>
          <a:lstStyle/>
          <a:p>
            <a:r>
              <a:rPr lang="en-US" dirty="0" smtClean="0"/>
              <a:t>Karyotype of a </a:t>
            </a:r>
            <a:r>
              <a:rPr lang="en-US" dirty="0" err="1" smtClean="0"/>
              <a:t>Patau’s</a:t>
            </a:r>
            <a:r>
              <a:rPr lang="en-US" dirty="0" smtClean="0"/>
              <a:t> male (notice chromosome #13 has three chromosomes instead of two</a:t>
            </a:r>
            <a:endParaRPr lang="en-US" dirty="0"/>
          </a:p>
        </p:txBody>
      </p:sp>
      <p:sp>
        <p:nvSpPr>
          <p:cNvPr id="5" name="Rounded Rectangle 4"/>
          <p:cNvSpPr/>
          <p:nvPr/>
        </p:nvSpPr>
        <p:spPr>
          <a:xfrm>
            <a:off x="4876800" y="4419600"/>
            <a:ext cx="609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92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io1151b.nicerweb.com/Locked/media/ch13/13_09MitosisVMeiosis.jpg"/>
          <p:cNvPicPr/>
          <p:nvPr/>
        </p:nvPicPr>
        <p:blipFill>
          <a:blip r:embed="rId2">
            <a:extLst>
              <a:ext uri="{28A0092B-C50C-407E-A947-70E740481C1C}">
                <a14:useLocalDpi xmlns:a14="http://schemas.microsoft.com/office/drawing/2010/main" val="0"/>
              </a:ext>
            </a:extLst>
          </a:blip>
          <a:srcRect/>
          <a:stretch>
            <a:fillRect/>
          </a:stretch>
        </p:blipFill>
        <p:spPr bwMode="auto">
          <a:xfrm>
            <a:off x="0" y="3110"/>
            <a:ext cx="9144000" cy="6854890"/>
          </a:xfrm>
          <a:prstGeom prst="rect">
            <a:avLst/>
          </a:prstGeom>
          <a:noFill/>
          <a:ln>
            <a:noFill/>
          </a:ln>
        </p:spPr>
      </p:pic>
    </p:spTree>
    <p:extLst>
      <p:ext uri="{BB962C8B-B14F-4D97-AF65-F5344CB8AC3E}">
        <p14:creationId xmlns:p14="http://schemas.microsoft.com/office/powerpoint/2010/main" val="409012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gn="l"/>
            <a:r>
              <a:rPr lang="en-US" sz="2000" b="1" dirty="0"/>
              <a:t>Part C: Compare the effects of a disorder caused by chromosomes failing to separate during meiosis</a:t>
            </a:r>
            <a:r>
              <a:rPr lang="en-US" sz="2000" b="1" dirty="0" smtClean="0"/>
              <a:t>, such </a:t>
            </a:r>
            <a:r>
              <a:rPr lang="en-US" sz="2000" b="1" dirty="0"/>
              <a:t>as </a:t>
            </a:r>
            <a:r>
              <a:rPr lang="en-US" sz="2000" b="1" dirty="0" err="1"/>
              <a:t>Patau</a:t>
            </a:r>
            <a:r>
              <a:rPr lang="en-US" sz="2000" b="1" dirty="0"/>
              <a:t> syndrome, to the effects of chromosomes failing to separate during mitosis.</a:t>
            </a:r>
            <a:br>
              <a:rPr lang="en-US" sz="2000" b="1" dirty="0"/>
            </a:br>
            <a:endParaRPr lang="en-US" sz="2000" b="1" dirty="0"/>
          </a:p>
        </p:txBody>
      </p:sp>
      <p:sp>
        <p:nvSpPr>
          <p:cNvPr id="3" name="Content Placeholder 2"/>
          <p:cNvSpPr>
            <a:spLocks noGrp="1"/>
          </p:cNvSpPr>
          <p:nvPr>
            <p:ph idx="1"/>
          </p:nvPr>
        </p:nvSpPr>
        <p:spPr>
          <a:xfrm>
            <a:off x="457200" y="1600200"/>
            <a:ext cx="5105400" cy="4525963"/>
          </a:xfrm>
        </p:spPr>
        <p:txBody>
          <a:bodyPr>
            <a:normAutofit fontScale="70000" lnSpcReduction="20000"/>
          </a:bodyPr>
          <a:lstStyle/>
          <a:p>
            <a:r>
              <a:rPr lang="en-US" i="1" dirty="0" smtClean="0"/>
              <a:t>Due </a:t>
            </a:r>
            <a:r>
              <a:rPr lang="en-US" i="1" dirty="0"/>
              <a:t>to the improper number of chromosomes, the organism has an improper amount of genetic material in the form of </a:t>
            </a:r>
            <a:r>
              <a:rPr lang="en-US" i="1" dirty="0" smtClean="0"/>
              <a:t>DNA</a:t>
            </a:r>
            <a:r>
              <a:rPr lang="en-US" i="1" dirty="0"/>
              <a:t> </a:t>
            </a:r>
            <a:r>
              <a:rPr lang="en-US" i="1" dirty="0" smtClean="0"/>
              <a:t>of the sperm or egg. This mutation will be found in every cell of the organism’s body.  </a:t>
            </a:r>
          </a:p>
          <a:p>
            <a:r>
              <a:rPr lang="en-US" i="1" dirty="0" smtClean="0"/>
              <a:t>If </a:t>
            </a:r>
            <a:r>
              <a:rPr lang="en-US" i="1" dirty="0"/>
              <a:t>chromosomes fail to separate during mitosis, </a:t>
            </a:r>
            <a:r>
              <a:rPr lang="en-US" i="1" dirty="0" smtClean="0"/>
              <a:t>it does not affect the sex cells but a body cell. This mutant body cell then can be reproduced and produce more of the abnormal cells. The cell either dies or is replicated quickly.  This could possibly lead to cancer if the cells are not destroyed by the immune system.</a:t>
            </a:r>
            <a:endParaRPr lang="en-US" dirty="0"/>
          </a:p>
          <a:p>
            <a:endParaRPr lang="en-US" dirty="0"/>
          </a:p>
        </p:txBody>
      </p:sp>
      <p:pic>
        <p:nvPicPr>
          <p:cNvPr id="2050" name="Picture 2" descr="http://www.medicalook.com/diseases_images/can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8575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04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24.) Which process helps to preserve the genetic information </a:t>
            </a:r>
            <a:r>
              <a:rPr lang="en-US" sz="2400" b="1" dirty="0" smtClean="0"/>
              <a:t>	stored </a:t>
            </a:r>
            <a:r>
              <a:rPr lang="en-US" sz="2400" b="1" dirty="0"/>
              <a:t>in DNA during DNA replication?</a:t>
            </a:r>
            <a:br>
              <a:rPr lang="en-US" sz="2400" b="1" dirty="0"/>
            </a:br>
            <a:endParaRPr lang="en-US" sz="2400" b="1" dirty="0"/>
          </a:p>
        </p:txBody>
      </p:sp>
      <p:sp>
        <p:nvSpPr>
          <p:cNvPr id="3" name="Content Placeholder 2"/>
          <p:cNvSpPr>
            <a:spLocks noGrp="1"/>
          </p:cNvSpPr>
          <p:nvPr>
            <p:ph idx="1"/>
          </p:nvPr>
        </p:nvSpPr>
        <p:spPr/>
        <p:txBody>
          <a:bodyPr>
            <a:normAutofit/>
          </a:bodyPr>
          <a:lstStyle/>
          <a:p>
            <a:pPr marL="0" indent="0">
              <a:buNone/>
            </a:pPr>
            <a:r>
              <a:rPr lang="en-US" dirty="0" smtClean="0"/>
              <a:t>A</a:t>
            </a:r>
            <a:r>
              <a:rPr lang="en-US" dirty="0"/>
              <a:t>.) The replacement of nitrogen base thymine </a:t>
            </a:r>
            <a:r>
              <a:rPr lang="en-US" dirty="0" smtClean="0"/>
              <a:t>	with </a:t>
            </a:r>
            <a:r>
              <a:rPr lang="en-US" dirty="0"/>
              <a:t>uracil</a:t>
            </a:r>
            <a:r>
              <a:rPr lang="en-US" dirty="0" smtClean="0"/>
              <a:t>.</a:t>
            </a:r>
          </a:p>
          <a:p>
            <a:pPr marL="0" indent="0">
              <a:buNone/>
            </a:pPr>
            <a:r>
              <a:rPr lang="en-US" dirty="0" smtClean="0"/>
              <a:t>B</a:t>
            </a:r>
            <a:r>
              <a:rPr lang="en-US" dirty="0"/>
              <a:t>.) Enzymes quickly linking nitrogen bases with </a:t>
            </a:r>
            <a:r>
              <a:rPr lang="en-US" dirty="0" smtClean="0"/>
              <a:t>	hydrogen </a:t>
            </a:r>
            <a:r>
              <a:rPr lang="en-US" dirty="0"/>
              <a:t>bonds</a:t>
            </a:r>
            <a:r>
              <a:rPr lang="en-US" dirty="0" smtClean="0"/>
              <a:t>.</a:t>
            </a:r>
          </a:p>
          <a:p>
            <a:pPr marL="0" indent="0">
              <a:buNone/>
            </a:pPr>
            <a:r>
              <a:rPr lang="en-US" dirty="0" smtClean="0"/>
              <a:t>C</a:t>
            </a:r>
            <a:r>
              <a:rPr lang="en-US" dirty="0"/>
              <a:t>.) The synthesis of unique sugar and phosphate </a:t>
            </a:r>
            <a:r>
              <a:rPr lang="en-US" dirty="0" smtClean="0"/>
              <a:t>	molecules </a:t>
            </a:r>
            <a:r>
              <a:rPr lang="en-US" dirty="0"/>
              <a:t>for each </a:t>
            </a:r>
            <a:r>
              <a:rPr lang="en-US" dirty="0" smtClean="0"/>
              <a:t>nucleotide</a:t>
            </a:r>
            <a:r>
              <a:rPr lang="en-US" i="1" dirty="0" smtClean="0"/>
              <a:t>.</a:t>
            </a:r>
            <a:endParaRPr lang="en-US" dirty="0"/>
          </a:p>
          <a:p>
            <a:pPr marL="0" indent="0">
              <a:buNone/>
            </a:pPr>
            <a:r>
              <a:rPr lang="en-US" dirty="0" smtClean="0"/>
              <a:t>D</a:t>
            </a:r>
            <a:r>
              <a:rPr lang="en-US" dirty="0"/>
              <a:t>.) Nucleotides lining up along the template </a:t>
            </a:r>
            <a:r>
              <a:rPr lang="en-US" dirty="0" smtClean="0"/>
              <a:t>	strand </a:t>
            </a:r>
            <a:r>
              <a:rPr lang="en-US" dirty="0"/>
              <a:t>according to base pairing rules</a:t>
            </a:r>
            <a:r>
              <a:rPr lang="en-US" dirty="0" smtClean="0"/>
              <a:t>. </a:t>
            </a:r>
            <a:endParaRPr lang="en-US" dirty="0"/>
          </a:p>
        </p:txBody>
      </p:sp>
      <p:sp>
        <p:nvSpPr>
          <p:cNvPr id="4" name="Explosion 2 3"/>
          <p:cNvSpPr/>
          <p:nvPr/>
        </p:nvSpPr>
        <p:spPr>
          <a:xfrm>
            <a:off x="304800" y="4800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053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DNA Replication</a:t>
            </a:r>
            <a:endParaRPr lang="en-US" dirty="0"/>
          </a:p>
        </p:txBody>
      </p:sp>
      <p:sp>
        <p:nvSpPr>
          <p:cNvPr id="3" name="Content Placeholder 2"/>
          <p:cNvSpPr>
            <a:spLocks noGrp="1"/>
          </p:cNvSpPr>
          <p:nvPr>
            <p:ph idx="1"/>
          </p:nvPr>
        </p:nvSpPr>
        <p:spPr>
          <a:xfrm>
            <a:off x="228600" y="1219200"/>
            <a:ext cx="4267200" cy="5257800"/>
          </a:xfrm>
        </p:spPr>
        <p:txBody>
          <a:bodyPr>
            <a:normAutofit fontScale="85000" lnSpcReduction="20000"/>
          </a:bodyPr>
          <a:lstStyle/>
          <a:p>
            <a:r>
              <a:rPr lang="en-US" i="1" dirty="0"/>
              <a:t>This is key for DNA replication. DNA (a double stranded molecule) splits into two halves, and each half serves as a “template” </a:t>
            </a:r>
            <a:r>
              <a:rPr lang="en-US" i="1" dirty="0" smtClean="0"/>
              <a:t> or pattern to </a:t>
            </a:r>
            <a:r>
              <a:rPr lang="en-US" i="1" dirty="0"/>
              <a:t>build the new half. </a:t>
            </a:r>
            <a:endParaRPr lang="en-US" i="1" dirty="0" smtClean="0"/>
          </a:p>
          <a:p>
            <a:r>
              <a:rPr lang="en-US" i="1" dirty="0" smtClean="0"/>
              <a:t>The result is two identical strands of DNA</a:t>
            </a:r>
          </a:p>
          <a:p>
            <a:pPr lvl="1"/>
            <a:r>
              <a:rPr lang="en-US" i="1" dirty="0" smtClean="0"/>
              <a:t>Adenine </a:t>
            </a:r>
            <a:r>
              <a:rPr lang="en-US" i="1" dirty="0"/>
              <a:t>always pairs with </a:t>
            </a:r>
            <a:r>
              <a:rPr lang="en-US" i="1" dirty="0" smtClean="0"/>
              <a:t>Thymine </a:t>
            </a:r>
            <a:r>
              <a:rPr lang="en-US" i="1" dirty="0"/>
              <a:t>(straight line letters AT go together) and </a:t>
            </a:r>
            <a:r>
              <a:rPr lang="en-US" i="1" dirty="0" smtClean="0"/>
              <a:t>Guanine </a:t>
            </a:r>
            <a:r>
              <a:rPr lang="en-US" i="1" dirty="0"/>
              <a:t>always pairs with </a:t>
            </a:r>
            <a:r>
              <a:rPr lang="en-US" i="1" dirty="0" smtClean="0"/>
              <a:t>Cytosine </a:t>
            </a:r>
            <a:r>
              <a:rPr lang="en-US" i="1" dirty="0"/>
              <a:t>(curvy letters GC go together</a:t>
            </a:r>
            <a:r>
              <a:rPr lang="en-US" i="1" dirty="0" smtClean="0"/>
              <a:t>)</a:t>
            </a:r>
          </a:p>
          <a:p>
            <a:pPr lvl="1"/>
            <a:endParaRPr lang="en-US" dirty="0"/>
          </a:p>
          <a:p>
            <a:endParaRPr lang="en-US" dirty="0"/>
          </a:p>
        </p:txBody>
      </p:sp>
      <p:pic>
        <p:nvPicPr>
          <p:cNvPr id="3074" name="Picture 2" descr="http://www.mhhe.com/biosci/esp/2001_saladin/folder_structure/le/m7/s1/assets/images/lem7s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392323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02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25.) In a flowering plant species, red flower color is dominant </a:t>
            </a:r>
            <a:r>
              <a:rPr lang="en-US" sz="2400" b="1" dirty="0" smtClean="0"/>
              <a:t>	over </a:t>
            </a:r>
            <a:r>
              <a:rPr lang="en-US" sz="2400" b="1" dirty="0"/>
              <a:t>white flower color.  What is the genotype of any </a:t>
            </a:r>
            <a:r>
              <a:rPr lang="en-US" sz="2400" b="1" dirty="0" smtClean="0"/>
              <a:t>	red-flowering </a:t>
            </a:r>
            <a:r>
              <a:rPr lang="en-US" sz="2400" b="1" dirty="0"/>
              <a:t>plant resulting from this species?</a:t>
            </a:r>
            <a:br>
              <a:rPr lang="en-US" sz="2400" b="1" dirty="0"/>
            </a:br>
            <a:endParaRPr lang="en-US" sz="2400" b="1" dirty="0"/>
          </a:p>
        </p:txBody>
      </p:sp>
      <p:sp>
        <p:nvSpPr>
          <p:cNvPr id="3" name="Content Placeholder 2"/>
          <p:cNvSpPr>
            <a:spLocks noGrp="1"/>
          </p:cNvSpPr>
          <p:nvPr>
            <p:ph idx="1"/>
          </p:nvPr>
        </p:nvSpPr>
        <p:spPr/>
        <p:txBody>
          <a:bodyPr>
            <a:normAutofit/>
          </a:bodyPr>
          <a:lstStyle/>
          <a:p>
            <a:pPr marL="514350" lvl="0" indent="-514350">
              <a:buFont typeface="+mj-lt"/>
              <a:buAutoNum type="alphaUcPeriod"/>
            </a:pPr>
            <a:r>
              <a:rPr lang="en-US" dirty="0" smtClean="0"/>
              <a:t>Red </a:t>
            </a:r>
            <a:r>
              <a:rPr lang="en-US" dirty="0"/>
              <a:t>and white alleles present on one chromosome</a:t>
            </a:r>
            <a:r>
              <a:rPr lang="en-US" dirty="0" smtClean="0"/>
              <a:t>.</a:t>
            </a:r>
          </a:p>
          <a:p>
            <a:pPr marL="514350" lvl="0" indent="-514350">
              <a:buFont typeface="+mj-lt"/>
              <a:buAutoNum type="alphaUcPeriod"/>
            </a:pPr>
            <a:r>
              <a:rPr lang="en-US" dirty="0" smtClean="0"/>
              <a:t> Red </a:t>
            </a:r>
            <a:r>
              <a:rPr lang="en-US" dirty="0"/>
              <a:t>and white alleles present on two chromosomes</a:t>
            </a:r>
            <a:r>
              <a:rPr lang="en-US" dirty="0" smtClean="0"/>
              <a:t>.</a:t>
            </a:r>
          </a:p>
          <a:p>
            <a:pPr marL="514350" lvl="0" indent="-514350">
              <a:buFont typeface="+mj-lt"/>
              <a:buAutoNum type="alphaUcPeriod"/>
            </a:pPr>
            <a:r>
              <a:rPr lang="en-US" dirty="0" smtClean="0"/>
              <a:t>A </a:t>
            </a:r>
            <a:r>
              <a:rPr lang="en-US" dirty="0"/>
              <a:t>red allele present on both homologous </a:t>
            </a:r>
            <a:r>
              <a:rPr lang="en-US" dirty="0" smtClean="0"/>
              <a:t>chromosomes</a:t>
            </a:r>
          </a:p>
          <a:p>
            <a:pPr marL="514350" lvl="0" indent="-514350">
              <a:buFont typeface="+mj-lt"/>
              <a:buAutoNum type="alphaUcPeriod"/>
            </a:pPr>
            <a:r>
              <a:rPr lang="en-US" dirty="0" smtClean="0"/>
              <a:t> </a:t>
            </a:r>
            <a:r>
              <a:rPr lang="en-US" dirty="0"/>
              <a:t>A red allele present on at least one of two homologous chromosomes</a:t>
            </a:r>
            <a:r>
              <a:rPr lang="en-US" dirty="0" smtClean="0"/>
              <a:t>.</a:t>
            </a:r>
            <a:endParaRPr lang="en-US" dirty="0"/>
          </a:p>
        </p:txBody>
      </p:sp>
      <p:sp>
        <p:nvSpPr>
          <p:cNvPr id="4" name="Explosion 2 3"/>
          <p:cNvSpPr/>
          <p:nvPr/>
        </p:nvSpPr>
        <p:spPr>
          <a:xfrm>
            <a:off x="304800" y="4800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72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Genetics</a:t>
            </a:r>
            <a:endParaRPr lang="en-US" dirty="0"/>
          </a:p>
        </p:txBody>
      </p:sp>
      <p:sp>
        <p:nvSpPr>
          <p:cNvPr id="3" name="Content Placeholder 2"/>
          <p:cNvSpPr>
            <a:spLocks noGrp="1"/>
          </p:cNvSpPr>
          <p:nvPr>
            <p:ph idx="1"/>
          </p:nvPr>
        </p:nvSpPr>
        <p:spPr>
          <a:xfrm>
            <a:off x="457200" y="914400"/>
            <a:ext cx="8229600" cy="4525963"/>
          </a:xfrm>
        </p:spPr>
        <p:txBody>
          <a:bodyPr>
            <a:normAutofit fontScale="85000" lnSpcReduction="20000"/>
          </a:bodyPr>
          <a:lstStyle/>
          <a:p>
            <a:r>
              <a:rPr lang="en-US" i="1" dirty="0"/>
              <a:t>Dominant traits are represented by capital letters, while recessive (non-dominant traits) are represented by </a:t>
            </a:r>
            <a:r>
              <a:rPr lang="en-US" i="1" dirty="0" smtClean="0"/>
              <a:t>lower case </a:t>
            </a:r>
            <a:r>
              <a:rPr lang="en-US" i="1" dirty="0"/>
              <a:t>letters. </a:t>
            </a:r>
            <a:endParaRPr lang="en-US" i="1" dirty="0" smtClean="0"/>
          </a:p>
          <a:p>
            <a:pPr lvl="1"/>
            <a:r>
              <a:rPr lang="en-US" i="1" dirty="0" smtClean="0"/>
              <a:t>Each </a:t>
            </a:r>
            <a:r>
              <a:rPr lang="en-US" i="1" dirty="0"/>
              <a:t>parent has two copies of the gene, so they will get two letters. The different letters represent the different alleles (</a:t>
            </a:r>
            <a:r>
              <a:rPr lang="en-US" i="1" dirty="0" smtClean="0"/>
              <a:t>flower pedal color) </a:t>
            </a:r>
            <a:r>
              <a:rPr lang="en-US" i="1" dirty="0"/>
              <a:t>of a trait. </a:t>
            </a:r>
            <a:endParaRPr lang="en-US" i="1" dirty="0" smtClean="0"/>
          </a:p>
          <a:p>
            <a:pPr lvl="1"/>
            <a:r>
              <a:rPr lang="en-US" i="1" dirty="0" smtClean="0"/>
              <a:t>Since white is the recessive trait, in order to have white petals, the flower has to be </a:t>
            </a:r>
            <a:r>
              <a:rPr lang="en-US" b="1" i="1" dirty="0" err="1" smtClean="0"/>
              <a:t>ff</a:t>
            </a:r>
            <a:r>
              <a:rPr lang="en-US" b="1" i="1" dirty="0" smtClean="0"/>
              <a:t> or pure for the white trait</a:t>
            </a:r>
            <a:r>
              <a:rPr lang="en-US" i="1" dirty="0" smtClean="0"/>
              <a:t>. </a:t>
            </a:r>
          </a:p>
          <a:p>
            <a:pPr lvl="1"/>
            <a:r>
              <a:rPr lang="en-US" i="1" dirty="0" smtClean="0"/>
              <a:t>Since red color is dominant, the </a:t>
            </a:r>
            <a:r>
              <a:rPr lang="en-US" i="1" dirty="0"/>
              <a:t>red parent could be </a:t>
            </a:r>
            <a:r>
              <a:rPr lang="en-US" b="1" i="1" dirty="0" err="1"/>
              <a:t>Ff</a:t>
            </a:r>
            <a:r>
              <a:rPr lang="en-US" b="1" i="1" dirty="0"/>
              <a:t> or </a:t>
            </a:r>
            <a:r>
              <a:rPr lang="en-US" b="1" i="1" dirty="0" smtClean="0"/>
              <a:t>FF</a:t>
            </a:r>
            <a:r>
              <a:rPr lang="en-US" i="1" dirty="0" smtClean="0"/>
              <a:t> since it shows red petals. It is either pure for the red trait or a hybrid for red.  </a:t>
            </a:r>
            <a:endParaRPr lang="en-US" dirty="0"/>
          </a:p>
          <a:p>
            <a:r>
              <a:rPr lang="en-US" dirty="0" smtClean="0"/>
              <a:t>When the dominant trait shows, only one allele (form of the gene) must be present to show the trait.</a:t>
            </a:r>
          </a:p>
        </p:txBody>
      </p:sp>
    </p:spTree>
    <p:extLst>
      <p:ext uri="{BB962C8B-B14F-4D97-AF65-F5344CB8AC3E}">
        <p14:creationId xmlns:p14="http://schemas.microsoft.com/office/powerpoint/2010/main" val="1795985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6078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3"/>
            </a:pPr>
            <a:r>
              <a:rPr lang="en-US" b="1" dirty="0" smtClean="0"/>
              <a:t>Prokaryotic </a:t>
            </a:r>
            <a:r>
              <a:rPr lang="en-US" b="1" dirty="0"/>
              <a:t>cells are generally much </a:t>
            </a:r>
            <a:r>
              <a:rPr lang="en-US" b="1" dirty="0" smtClean="0"/>
              <a:t>	smaller </a:t>
            </a:r>
            <a:r>
              <a:rPr lang="en-US" b="1" dirty="0"/>
              <a:t>than eukaryotic cells</a:t>
            </a:r>
            <a:r>
              <a:rPr lang="en-US" b="1" dirty="0" smtClean="0"/>
              <a:t>.</a:t>
            </a:r>
          </a:p>
          <a:p>
            <a:pPr marL="0" lvl="0" indent="0">
              <a:buNone/>
            </a:pPr>
            <a:endParaRPr lang="en-US" dirty="0"/>
          </a:p>
          <a:p>
            <a:pPr marL="0" indent="0">
              <a:buNone/>
            </a:pPr>
            <a:r>
              <a:rPr lang="en-US" dirty="0" smtClean="0"/>
              <a:t>	</a:t>
            </a:r>
            <a:r>
              <a:rPr lang="en-US" b="1" dirty="0" smtClean="0"/>
              <a:t>Part </a:t>
            </a:r>
            <a:r>
              <a:rPr lang="en-US" b="1" dirty="0"/>
              <a:t>A:</a:t>
            </a:r>
            <a:r>
              <a:rPr lang="en-US" dirty="0"/>
              <a:t> Identify a structural difference </a:t>
            </a:r>
            <a:r>
              <a:rPr lang="en-US" dirty="0" smtClean="0"/>
              <a:t>	between </a:t>
            </a:r>
            <a:r>
              <a:rPr lang="en-US" dirty="0"/>
              <a:t>prokaryotic cells and eukaryotic </a:t>
            </a:r>
            <a:r>
              <a:rPr lang="en-US" dirty="0" smtClean="0"/>
              <a:t>	cells </a:t>
            </a:r>
            <a:r>
              <a:rPr lang="en-US" dirty="0"/>
              <a:t>that is directly related to their </a:t>
            </a:r>
            <a:r>
              <a:rPr lang="en-US" dirty="0" smtClean="0"/>
              <a:t>	difference </a:t>
            </a:r>
            <a:r>
              <a:rPr lang="en-US" dirty="0"/>
              <a:t>in size.</a:t>
            </a:r>
          </a:p>
          <a:p>
            <a:endParaRPr lang="en-US" dirty="0"/>
          </a:p>
        </p:txBody>
      </p:sp>
    </p:spTree>
    <p:extLst>
      <p:ext uri="{BB962C8B-B14F-4D97-AF65-F5344CB8AC3E}">
        <p14:creationId xmlns:p14="http://schemas.microsoft.com/office/powerpoint/2010/main" val="229738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AutoNum type="arabicPeriod" startAt="3"/>
            </a:pPr>
            <a:r>
              <a:rPr lang="en-US" b="1" dirty="0" smtClean="0"/>
              <a:t>Prokaryotic cells are generally much 	smaller than eukaryotic cells.</a:t>
            </a:r>
          </a:p>
          <a:p>
            <a:pPr marL="0" lvl="0" indent="0">
              <a:buNone/>
            </a:pPr>
            <a:endParaRPr lang="en-US" dirty="0" smtClean="0"/>
          </a:p>
          <a:p>
            <a:pPr marL="0" indent="0">
              <a:buNone/>
            </a:pPr>
            <a:r>
              <a:rPr lang="en-US" dirty="0" smtClean="0"/>
              <a:t>	</a:t>
            </a:r>
            <a:r>
              <a:rPr lang="en-US" dirty="0"/>
              <a:t> </a:t>
            </a:r>
            <a:r>
              <a:rPr lang="en-US" b="1" dirty="0"/>
              <a:t>Part B:</a:t>
            </a:r>
            <a:r>
              <a:rPr lang="en-US" dirty="0"/>
              <a:t> Based on structural difference, </a:t>
            </a:r>
            <a:r>
              <a:rPr lang="en-US" dirty="0" smtClean="0"/>
              <a:t>	explain </a:t>
            </a:r>
            <a:r>
              <a:rPr lang="en-US" dirty="0"/>
              <a:t>why prokaryotic cells can be much </a:t>
            </a:r>
            <a:r>
              <a:rPr lang="en-US" dirty="0" smtClean="0"/>
              <a:t>	smaller </a:t>
            </a:r>
            <a:r>
              <a:rPr lang="en-US" dirty="0"/>
              <a:t>than eukaryotic cells.</a:t>
            </a:r>
          </a:p>
        </p:txBody>
      </p:sp>
    </p:spTree>
    <p:extLst>
      <p:ext uri="{BB962C8B-B14F-4D97-AF65-F5344CB8AC3E}">
        <p14:creationId xmlns:p14="http://schemas.microsoft.com/office/powerpoint/2010/main" val="30139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754563"/>
          </a:xfrm>
        </p:spPr>
        <p:txBody>
          <a:bodyPr>
            <a:noAutofit/>
          </a:bodyPr>
          <a:lstStyle/>
          <a:p>
            <a:pPr marL="0" indent="0">
              <a:buNone/>
            </a:pPr>
            <a:r>
              <a:rPr lang="en-US" sz="1800" dirty="0" smtClean="0"/>
              <a:t>Prokaryotic cells lack membrane-bound organelles. Contain:</a:t>
            </a:r>
          </a:p>
          <a:p>
            <a:pPr lvl="1"/>
            <a:r>
              <a:rPr lang="en-US" sz="1800" dirty="0" smtClean="0"/>
              <a:t>Ribosomes</a:t>
            </a:r>
          </a:p>
          <a:p>
            <a:pPr lvl="1"/>
            <a:r>
              <a:rPr lang="en-US" sz="1800" dirty="0" smtClean="0"/>
              <a:t>DNA</a:t>
            </a:r>
          </a:p>
          <a:p>
            <a:pPr>
              <a:buNone/>
            </a:pPr>
            <a:r>
              <a:rPr lang="en-US" sz="1800" i="1" dirty="0" smtClean="0"/>
              <a:t>Due to the lack of organelles, the total volume of the cell is smaller. Cells with organelles (eukaryotic) have the ability to metabolize materials and retain a larger size.</a:t>
            </a:r>
          </a:p>
          <a:p>
            <a:pPr>
              <a:buNone/>
            </a:pPr>
            <a:r>
              <a:rPr lang="en-US" sz="1800" i="1" dirty="0" smtClean="0"/>
              <a:t>	No specialization of function due to a lack of organelles. Enzymes within the cytoplasm carry out the metabolic functions of the cell</a:t>
            </a:r>
            <a:endParaRPr lang="en-US" sz="1800" dirty="0" smtClean="0"/>
          </a:p>
          <a:p>
            <a:pPr marL="0" indent="0">
              <a:buNone/>
            </a:pPr>
            <a:endParaRPr lang="en-US" sz="1800" dirty="0" smtClean="0"/>
          </a:p>
          <a:p>
            <a:pPr marL="0" indent="0">
              <a:buNone/>
            </a:pPr>
            <a:r>
              <a:rPr lang="en-US" sz="1800" dirty="0" smtClean="0"/>
              <a:t>Eukaryotic </a:t>
            </a:r>
            <a:r>
              <a:rPr lang="en-US" sz="1800" dirty="0"/>
              <a:t>cells contain membrane-bound </a:t>
            </a:r>
            <a:r>
              <a:rPr lang="en-US" sz="1800" dirty="0" smtClean="0"/>
              <a:t>organelles</a:t>
            </a:r>
            <a:r>
              <a:rPr lang="en-US" sz="1800" dirty="0"/>
              <a:t> </a:t>
            </a:r>
            <a:r>
              <a:rPr lang="en-US" sz="1800" dirty="0" smtClean="0"/>
              <a:t>and organelles such as:</a:t>
            </a:r>
          </a:p>
          <a:p>
            <a:pPr lvl="1"/>
            <a:r>
              <a:rPr lang="en-US" sz="1800" dirty="0" smtClean="0"/>
              <a:t>Mitochondria</a:t>
            </a:r>
          </a:p>
          <a:p>
            <a:pPr lvl="1"/>
            <a:r>
              <a:rPr lang="en-US" sz="1800" dirty="0"/>
              <a:t>E</a:t>
            </a:r>
            <a:r>
              <a:rPr lang="en-US" sz="1800" dirty="0" smtClean="0"/>
              <a:t>ndoplasmic reticulum</a:t>
            </a:r>
          </a:p>
          <a:p>
            <a:pPr lvl="1"/>
            <a:r>
              <a:rPr lang="en-US" sz="1800" dirty="0" smtClean="0"/>
              <a:t>Vacuoles</a:t>
            </a:r>
          </a:p>
          <a:p>
            <a:pPr lvl="1"/>
            <a:r>
              <a:rPr lang="en-US" sz="1800" dirty="0" smtClean="0"/>
              <a:t>Lysosomes</a:t>
            </a:r>
          </a:p>
          <a:p>
            <a:pPr lvl="1"/>
            <a:r>
              <a:rPr lang="en-US" sz="1800" dirty="0" err="1" smtClean="0"/>
              <a:t>golgi</a:t>
            </a:r>
            <a:r>
              <a:rPr lang="en-US" sz="1800" dirty="0" smtClean="0"/>
              <a:t> apparatus</a:t>
            </a:r>
          </a:p>
          <a:p>
            <a:pPr lvl="1"/>
            <a:r>
              <a:rPr lang="en-US" sz="1800" dirty="0" smtClean="0"/>
              <a:t>Nucleus with DNA</a:t>
            </a:r>
          </a:p>
          <a:p>
            <a:pPr lvl="1"/>
            <a:r>
              <a:rPr lang="en-US" sz="1800" dirty="0" smtClean="0"/>
              <a:t>Nucleolus</a:t>
            </a:r>
          </a:p>
          <a:p>
            <a:pPr lvl="1"/>
            <a:r>
              <a:rPr lang="en-US" sz="1800" dirty="0" smtClean="0"/>
              <a:t>Ribosomes</a:t>
            </a:r>
          </a:p>
          <a:p>
            <a:pPr marL="0" indent="0">
              <a:buNone/>
            </a:pPr>
            <a:r>
              <a:rPr lang="en-US" sz="1800" dirty="0" smtClean="0"/>
              <a:t>Have a greater division of labor. Organelles are specialized.</a:t>
            </a:r>
          </a:p>
          <a:p>
            <a:pPr marL="0" indent="0">
              <a:buNone/>
            </a:pPr>
            <a:endParaRPr lang="en-US" sz="1800" dirty="0" smtClean="0"/>
          </a:p>
          <a:p>
            <a:pPr marL="0" indent="0">
              <a:buNone/>
            </a:pPr>
            <a:r>
              <a:rPr lang="en-US" sz="1800" dirty="0" smtClean="0"/>
              <a:t>Prokaryotic </a:t>
            </a:r>
            <a:r>
              <a:rPr lang="en-US" sz="1800" dirty="0"/>
              <a:t>cells and eukaryotic cells both contain ribosomes, cytoplasm, a plasma membrane, and genetic material</a:t>
            </a:r>
          </a:p>
          <a:p>
            <a:pPr marL="0" indent="0">
              <a:buNone/>
            </a:pPr>
            <a:endParaRPr lang="en-US" sz="1800" dirty="0"/>
          </a:p>
        </p:txBody>
      </p:sp>
    </p:spTree>
    <p:extLst>
      <p:ext uri="{BB962C8B-B14F-4D97-AF65-F5344CB8AC3E}">
        <p14:creationId xmlns:p14="http://schemas.microsoft.com/office/powerpoint/2010/main" val="234290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smtClean="0"/>
              <a:t>3.</a:t>
            </a:r>
            <a:r>
              <a:rPr lang="en-US" b="1" dirty="0" smtClean="0"/>
              <a:t>	Prokaryotic </a:t>
            </a:r>
            <a:r>
              <a:rPr lang="en-US" b="1" dirty="0"/>
              <a:t>cells are generally much </a:t>
            </a:r>
            <a:r>
              <a:rPr lang="en-US" b="1" dirty="0" smtClean="0"/>
              <a:t>	smaller </a:t>
            </a:r>
            <a:r>
              <a:rPr lang="en-US" b="1" dirty="0"/>
              <a:t>than eukaryotic cells.</a:t>
            </a:r>
          </a:p>
          <a:p>
            <a:pPr marL="0" indent="0">
              <a:buNone/>
            </a:pPr>
            <a:endParaRPr lang="en-US" b="1" dirty="0" smtClean="0"/>
          </a:p>
          <a:p>
            <a:pPr marL="0" indent="0">
              <a:buNone/>
            </a:pPr>
            <a:r>
              <a:rPr lang="en-US" b="1" dirty="0" smtClean="0"/>
              <a:t>	Part </a:t>
            </a:r>
            <a:r>
              <a:rPr lang="en-US" b="1" dirty="0"/>
              <a:t>C:</a:t>
            </a:r>
            <a:r>
              <a:rPr lang="en-US" dirty="0"/>
              <a:t> Describe one Similarity between </a:t>
            </a:r>
            <a:r>
              <a:rPr lang="en-US" dirty="0" smtClean="0"/>
              <a:t>	prokaryotic </a:t>
            </a:r>
            <a:r>
              <a:rPr lang="en-US" dirty="0"/>
              <a:t>cells and eukaryotic cells that </a:t>
            </a:r>
            <a:r>
              <a:rPr lang="en-US" dirty="0" smtClean="0"/>
              <a:t>	is </a:t>
            </a:r>
            <a:r>
              <a:rPr lang="en-US" dirty="0"/>
              <a:t>independent of size.</a:t>
            </a:r>
          </a:p>
        </p:txBody>
      </p:sp>
    </p:spTree>
    <p:extLst>
      <p:ext uri="{BB962C8B-B14F-4D97-AF65-F5344CB8AC3E}">
        <p14:creationId xmlns:p14="http://schemas.microsoft.com/office/powerpoint/2010/main" val="201354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3068</Words>
  <Application>Microsoft Office PowerPoint</Application>
  <PresentationFormat>On-screen Show (4:3)</PresentationFormat>
  <Paragraphs>309</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Biology Keystone Exam Review Packet</vt:lpstr>
      <vt:lpstr>PowerPoint Presentation</vt:lpstr>
      <vt:lpstr>PowerPoint Presentation</vt:lpstr>
      <vt:lpstr>PowerPoint Presentation</vt:lpstr>
      <vt:lpstr>Prokaryotic vs Eukaryotic</vt:lpstr>
      <vt:lpstr>PowerPoint Presentation</vt:lpstr>
      <vt:lpstr>PowerPoint Presentation</vt:lpstr>
      <vt:lpstr>PowerPoint Presentation</vt:lpstr>
      <vt:lpstr>PowerPoint Presentation</vt:lpstr>
      <vt:lpstr>PowerPoint Presentation</vt:lpstr>
      <vt:lpstr>PowerPoint Presentation</vt:lpstr>
      <vt:lpstr>The Human Respiratory System</vt:lpstr>
      <vt:lpstr>PowerPoint Presentation</vt:lpstr>
      <vt:lpstr>Properties of Water</vt:lpstr>
      <vt:lpstr>PowerPoint Presentation</vt:lpstr>
      <vt:lpstr>Carbon</vt:lpstr>
      <vt:lpstr>PowerPoint Presentation</vt:lpstr>
      <vt:lpstr>PowerPoint Presentation</vt:lpstr>
      <vt:lpstr>8. Carbohydrates and proteins are two types of macromolecules,   which functional characteristic of proteins distinguishes  them from carbohydrates? </vt:lpstr>
      <vt:lpstr>Enzymes</vt:lpstr>
      <vt:lpstr>9. Proteins are a major part of every living cell and have  many different functions within each cell.  Carbohydrates  also perform numerous roles in living things. </vt:lpstr>
      <vt:lpstr>Part B: Describe how the structures of proteins differ from the structures of carbohydrates. </vt:lpstr>
      <vt:lpstr>Part C: Describe how the functions of proteins differ from the functions of carbohydrates. </vt:lpstr>
      <vt:lpstr>10.) Substance A is converted to substance B in a metabolic reaction.  Which statement best describes the              role of an enzyme during this reaction? </vt:lpstr>
      <vt:lpstr>PowerPoint Presentation</vt:lpstr>
      <vt:lpstr>11.) A scientist observes that, when the pH of the environment surrounding an  enzyme is changed, the rate the enzyme catalyzes a reaction greatly  decreases.  Which statement best describes how a change in pH                                                          can affect an enzyme? </vt:lpstr>
      <vt:lpstr>12.) Using a microscope, a student observes a small, green organelle in a plant cell.   Which energy transformation most likely occurs first within the observed  organelle? </vt:lpstr>
      <vt:lpstr>Photosynthesis</vt:lpstr>
      <vt:lpstr>13.) Photosynthesis and cellular respiration are two major processes of carbon  cycling in living organisms.  Which statement correctly describes one  similarity between photosynthesis and cellular respiration? </vt:lpstr>
      <vt:lpstr>Photosynthesis vs Respiration</vt:lpstr>
      <vt:lpstr>14.) A protein in a cell membrane changed its shape to move sodium  and potassium ions against their concentration gradients.   Which molecule was most likely used by the protein as an  energy source? </vt:lpstr>
      <vt:lpstr>ATP – Temporary energy storage molecule</vt:lpstr>
      <vt:lpstr>15.) Use the diagrams below to answer the question. </vt:lpstr>
      <vt:lpstr>PowerPoint Presentation</vt:lpstr>
      <vt:lpstr>Part B : Describe how energy transformations involved in photosynthesis are related to energy                      transformations involved in cellular respiration. </vt:lpstr>
      <vt:lpstr>16.) Carbon dioxide and oxygen are molecules that can move freely across a plasma membrane.  What  determines the direction that carbon dioxide and oxygen molecules move? </vt:lpstr>
      <vt:lpstr>Transport through a membrane by Diffusion</vt:lpstr>
      <vt:lpstr>17.) A sodium-potassium pump within a cell membrane requires energy to move  sodium and potassium ions into or out of a cell.  The movement of glucose  into or out of a cell does not require energy.  Which statement best  describes the movement of these materials across a cell membrane? </vt:lpstr>
      <vt:lpstr>Types of Transport across a membrane</vt:lpstr>
      <vt:lpstr>18.) Some animals can produce a potassium ion concentration inside their cells that is twenty times greater than that of their environment.  This ion concentration gradient is maintained by the plasma membrane</vt:lpstr>
      <vt:lpstr>Sodium-Potassium Pump</vt:lpstr>
      <vt:lpstr>Part C: Compare the process of potassium ion transport to another mechanism that moves material across the plasma membrane. </vt:lpstr>
      <vt:lpstr>19.) The rough endoplasmic reticulum and Golgi apparatus work together in eukaryotic cells.  What is one way that the rough endoplasmic reticulum assists the Golgi apparatus? </vt:lpstr>
      <vt:lpstr>Protein Synthesis</vt:lpstr>
      <vt:lpstr>20.) Which example is an activity that a fish most likely uses to maintain homeostasis within its body? </vt:lpstr>
      <vt:lpstr>21.) Use the illustration below to answer the question. </vt:lpstr>
      <vt:lpstr>Cell Division (Mitosis)</vt:lpstr>
      <vt:lpstr>22.) Mitosis and meiosis are processes by which animal and plant cells divide.  Which statement best describes a difference between mitosis and meiosis? </vt:lpstr>
      <vt:lpstr>Meiosis</vt:lpstr>
      <vt:lpstr>23.) Patau syndrome can be a lethal genetic disorder in mammals, resulting  from chromosomes failing to separate during meiosis. </vt:lpstr>
      <vt:lpstr>Nondisjunction and Patau’s syndrome</vt:lpstr>
      <vt:lpstr>PowerPoint Presentation</vt:lpstr>
      <vt:lpstr>Part C: Compare the effects of a disorder caused by chromosomes failing to separate during meiosis, such as Patau syndrome, to the effects of chromosomes failing to separate during mitosis. </vt:lpstr>
      <vt:lpstr>24.) Which process helps to preserve the genetic information  stored in DNA during DNA replication? </vt:lpstr>
      <vt:lpstr>DNA Replication</vt:lpstr>
      <vt:lpstr>25.) In a flowering plant species, red flower color is dominant  over white flower color.  What is the genotype of any  red-flowering plant resulting from this species? </vt:lpstr>
      <vt:lpstr>Genetics</vt:lpstr>
      <vt:lpstr>PowerPoint Presentation</vt:lpstr>
    </vt:vector>
  </TitlesOfParts>
  <Company>CRSD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Keystone Exam Review Packet</dc:title>
  <dc:creator>Caligiuri, Catherine</dc:creator>
  <cp:lastModifiedBy>User</cp:lastModifiedBy>
  <cp:revision>32</cp:revision>
  <dcterms:created xsi:type="dcterms:W3CDTF">2012-08-29T17:10:08Z</dcterms:created>
  <dcterms:modified xsi:type="dcterms:W3CDTF">2013-01-15T12:12:14Z</dcterms:modified>
</cp:coreProperties>
</file>